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9" r:id="rId3"/>
    <p:sldId id="277" r:id="rId4"/>
    <p:sldId id="261" r:id="rId5"/>
    <p:sldId id="269" r:id="rId6"/>
    <p:sldId id="284" r:id="rId7"/>
    <p:sldId id="285" r:id="rId8"/>
    <p:sldId id="262" r:id="rId9"/>
    <p:sldId id="275" r:id="rId10"/>
    <p:sldId id="286" r:id="rId11"/>
    <p:sldId id="287" r:id="rId12"/>
    <p:sldId id="266" r:id="rId13"/>
    <p:sldId id="267" r:id="rId14"/>
    <p:sldId id="281" r:id="rId15"/>
    <p:sldId id="272" r:id="rId16"/>
    <p:sldId id="276" r:id="rId17"/>
    <p:sldId id="273" r:id="rId18"/>
    <p:sldId id="268" r:id="rId19"/>
    <p:sldId id="258" r:id="rId2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6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89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37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6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57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54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52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20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16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5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86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62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41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63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93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14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9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2020. 06. 23.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hyperlink" Target="mailto:clldkaposvar@kvf.h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7080" y="476672"/>
            <a:ext cx="7272808" cy="2376264"/>
          </a:xfrm>
        </p:spPr>
        <p:txBody>
          <a:bodyPr/>
          <a:lstStyle/>
          <a:p>
            <a:pPr algn="ctr"/>
            <a:r>
              <a:rPr lang="hu-HU" i="1" dirty="0"/>
              <a:t>Helyi társadalmat támogató tevékenységek megvalósítása </a:t>
            </a:r>
            <a:br>
              <a:rPr lang="hu-HU" i="1" dirty="0"/>
            </a:br>
            <a:br>
              <a:rPr lang="hu-HU" i="1" dirty="0"/>
            </a:br>
            <a:r>
              <a:rPr lang="hu-HU" sz="3200" i="1" dirty="0"/>
              <a:t>TOP-7.1.1-16-H-065-1.3</a:t>
            </a:r>
            <a:br>
              <a:rPr lang="hu-HU" i="1" dirty="0"/>
            </a:br>
            <a:br>
              <a:rPr lang="hu-HU" i="1" dirty="0"/>
            </a:br>
            <a:br>
              <a:rPr lang="hu-HU" i="1" dirty="0"/>
            </a:br>
            <a:br>
              <a:rPr lang="hu-HU" i="1" dirty="0"/>
            </a:br>
            <a:br>
              <a:rPr lang="hu-HU" i="1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clrChange>
              <a:clrFrom>
                <a:srgbClr val="414143"/>
              </a:clrFrom>
              <a:clrTo>
                <a:srgbClr val="4141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8" y="4725144"/>
            <a:ext cx="3960440" cy="26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7075"/>
            <a:ext cx="8424936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254135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Minimum 3 különböző tevékenységet kell megvalósítani:</a:t>
            </a:r>
          </a:p>
          <a:p>
            <a:pPr algn="ctr"/>
            <a:endParaRPr lang="hu-HU" dirty="0"/>
          </a:p>
          <a:p>
            <a:pPr algn="ctr"/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8.000.000 Ft, </a:t>
            </a: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 40.000.000 Ft </a:t>
            </a:r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igényelhető</a:t>
            </a:r>
          </a:p>
          <a:p>
            <a:pPr algn="ctr"/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Legfeljebb 12 hónap áll rendelkezésre a megvalósításra</a:t>
            </a:r>
          </a:p>
          <a:p>
            <a:pPr algn="ctr"/>
            <a:endParaRPr lang="hu-H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cap="all" dirty="0">
                <a:latin typeface="Arial" panose="020B0604020202020204" pitchFamily="34" charset="0"/>
                <a:cs typeface="Arial" panose="020B0604020202020204" pitchFamily="34" charset="0"/>
              </a:rPr>
              <a:t>Be kell fejezni legkésőbb 2021. június 30-ig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  <p:graphicFrame>
        <p:nvGraphicFramePr>
          <p:cNvPr id="3" name="Táblázat 5">
            <a:extLst>
              <a:ext uri="{FF2B5EF4-FFF2-40B4-BE49-F238E27FC236}">
                <a16:creationId xmlns:a16="http://schemas.microsoft.com/office/drawing/2014/main" id="{78A47CEE-9F37-41E8-9B34-57F3682A1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74339"/>
              </p:ext>
            </p:extLst>
          </p:nvPr>
        </p:nvGraphicFramePr>
        <p:xfrm>
          <a:off x="1482080" y="180059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62058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27446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Támogatási összeg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Programok minimális </a:t>
                      </a:r>
                      <a:r>
                        <a:rPr lang="hu-HU" dirty="0"/>
                        <a:t>száma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5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8.000.000 Ft-10.000.000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42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10.000.001 Ft-20.000.000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4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20.000.001 Ft-30.000.000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0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30.000.001 Ft-40.000.000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42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8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722"/>
            <a:ext cx="8136904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6990" y="1196752"/>
            <a:ext cx="80980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Tevékenység és program nem ugyanaz!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Példa: Igényelt támogatás: 24.000.000 Ft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Szabályok: </a:t>
            </a:r>
          </a:p>
          <a:p>
            <a:pPr marL="457200" indent="-457200">
              <a:buAutoNum type="arabi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legalább 3 különböző tevékenységet szükséges megvalósítani.</a:t>
            </a:r>
          </a:p>
          <a:p>
            <a:pPr marL="457200" indent="-457200">
              <a:buAutoNum type="arabi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támogatási összegig minimum 7 program elvárt.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 különböző tevékenység: tábor, kisrendezvény, témahét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7 program: tehát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3 tábor, 2 kisrendezvény, 2 témahét.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601"/>
            <a:ext cx="8136904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4047" y="1289726"/>
            <a:ext cx="48245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Szakmai terv</a:t>
            </a:r>
          </a:p>
          <a:p>
            <a:endParaRPr lang="hu-HU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Tartalmi értékelés alapja</a:t>
            </a:r>
          </a:p>
          <a:p>
            <a:endParaRPr lang="hu-HU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Szakmai tervet a kiadott módszertani útmutató alapján szükséges elkészíteni.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Kötelező az Ütemterv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Szakmai tervnek minden tevékenységet tartalmaznia kell.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szakmai tervben ki kell térni a fenntartási időszak feladataira, ellátásuk és finanszírozásuk módjára.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Szükséges a célcsoport bemutatása</a:t>
            </a:r>
            <a:endParaRPr lang="hu-HU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98582" y="1289726"/>
            <a:ext cx="3449881" cy="40638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Tartalmi értékelési szempontok figyelembe vételével készítsék el</a:t>
            </a:r>
          </a:p>
          <a:p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Lényegre törő, konkrét legyen</a:t>
            </a:r>
          </a:p>
          <a:p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Lehet mellékletet csatolni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Jobbra nyíl 2"/>
          <p:cNvSpPr/>
          <p:nvPr/>
        </p:nvSpPr>
        <p:spPr>
          <a:xfrm>
            <a:off x="3807776" y="1844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450" y="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5450" y="1412776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 benyújtása</a:t>
            </a:r>
          </a:p>
          <a:p>
            <a:endParaRPr lang="hu-H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KIZÁRÓLAG a Munkaszervezethez lehetséges: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KAPOSVÁRI VÁROSFEJLESZTÉSI NONPROFIT KFT., 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KAPOSVÁR, FŐ U. 57. 16-os iroda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Postai küldeményként vagy személyesen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Elektronikus vagy postai kapcsolattartás választható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1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450" y="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5450" y="1412776"/>
            <a:ext cx="8352928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 benyújtása</a:t>
            </a:r>
          </a:p>
          <a:p>
            <a:pPr algn="ctr"/>
            <a:endParaRPr lang="hu-H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2020. június 15-2020. június 24. 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426" y="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0884" y="126876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ADATLAP KITÖLTÉSE</a:t>
            </a:r>
          </a:p>
          <a:p>
            <a:endParaRPr lang="hu-HU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 adat egyezzen a hivatalos dokumentumokon található adatokkal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Kizárólag géppel kitöltött adatlapot fogadunk be, a kézzel írott elutasításra kerül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Aláírás minden esetben csak kék tollal fogadható el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Telephelyet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székhely rovatba, a székhely után kérjük, amennyiben a telephely adja a jogosultságot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Konzorcium esetén az 1. pont táblázatát másolni és a partner adataival kitölteni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Költségvetés egyezzen az Excel-táblával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426" y="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268760"/>
            <a:ext cx="85168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ADATLAP KITÖLTÉSE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Minimum 3 támogatható tevékenységet kell vállalni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pontban kizárólag egy értesítési módot kell beírni – vagy postai címet vagy e-mail címet kell megadni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Legalább1, legfeljebb 6 mérföldkő tervezhető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Minimum 6 havonta szükséges mérföldköveket tervezni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Indikátor nevét pontosan szükséges bemásolni a Felhívás 3.7.1 pontjából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Célérték a programok száma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utolsó pontban minden csatolt mellékletet fel kell sorolni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9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Kötelező mellékletek</a:t>
            </a:r>
          </a:p>
          <a:p>
            <a:endParaRPr lang="hu-HU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Költségvetés a kiadott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excelben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Konzorciumi megállapodás – amennyiben releváns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Együttműködési megállapodás(ok) – amennyiben releváns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Szakmai terv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Nyilatkozatok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Aláírás minta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Alapító (létesítő) okirat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Ajánlatok piaci ár alátámasztásához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722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Ügyfélfogadás</a:t>
            </a:r>
          </a:p>
          <a:p>
            <a:endParaRPr lang="hu-H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Telefonos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06-82/526-280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Hétfő - Csütörtök: 9.00-15:00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Péntek: 8.00-14.00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Személyes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Kaposvár, Fő u. 57. 16-os iroda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Kedd – Szerda - Csütörtök 9:00-11:00 és 13:30-15:30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Lehetőség szerint előzetes időpont egyeztetéssel a fenti telefonszámon vagy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clldkaposvar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kvf.hu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e-mail címen</a:t>
            </a: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clrChange>
              <a:clrFrom>
                <a:srgbClr val="414143"/>
              </a:clrFrom>
              <a:clrTo>
                <a:srgbClr val="4141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49147"/>
            <a:ext cx="3960440" cy="26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608" y="1350887"/>
            <a:ext cx="66967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Cél: nagyobb volumenű programok szervezése és lebonyolítása</a:t>
            </a:r>
          </a:p>
          <a:p>
            <a:pPr algn="ctr"/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Egészségfejlesztés, környezettudatosság, valamint bármely, a lakosság érdekeit szolgáló terület lehet fókuszban</a:t>
            </a:r>
          </a:p>
          <a:p>
            <a:pPr algn="ctr"/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268760"/>
            <a:ext cx="48245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Széleskörű – tevékenységben és lefedésben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Együttműködés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Különböző célcsoportok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város teljes lakossága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2286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159" y="7075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1268760"/>
            <a:ext cx="806489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Támogatást igénylők köre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Helyi önkormányzat (GFO 321)</a:t>
            </a:r>
          </a:p>
          <a:p>
            <a:pPr marL="457200" indent="-457200">
              <a:buAutoNum type="alphaLcParenR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Helyi önkormányzati költségvetési szerv (GFO 322)</a:t>
            </a:r>
          </a:p>
          <a:p>
            <a:pPr marL="457200" indent="-457200">
              <a:buAutoNum type="alphaLcParenR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Központi költségvetési szerv (GFO 312)</a:t>
            </a:r>
          </a:p>
          <a:p>
            <a:pPr marL="457200" indent="-457200">
              <a:buAutoNum type="alphaLcParenR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Civil szervezetek (GFO 521, 526, 528, 529, 561, 562, 563, 569, valamint 591, 593, 599)</a:t>
            </a:r>
          </a:p>
          <a:p>
            <a:pPr marL="457200" indent="-457200">
              <a:buAutoNum type="alphaLcParenR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Vállalkozások (GFO 11, 231, 572, 573, 575, 576)</a:t>
            </a:r>
          </a:p>
          <a:p>
            <a:pPr marL="457200" indent="-457200">
              <a:buAutoNum type="alphaLcParenR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fentiek konzorciumai</a:t>
            </a:r>
          </a:p>
          <a:p>
            <a:pPr marL="457200" indent="-457200">
              <a:buAutoNum type="alphaLcParenR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 szervezetnek kaposvári székhellyel vagy telephellyel kell rendelkeznie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Konzorcium maximum 3 tagból állhat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pályázó egyszerre egy aktív pályázatban vehet részt.</a:t>
            </a: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3" y="3437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165205"/>
            <a:ext cx="7652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Támogatható tevékenységek</a:t>
            </a:r>
          </a:p>
          <a:p>
            <a:endParaRPr lang="hu-H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latin typeface="Comic Sans MS" panose="030F0702030302020204" pitchFamily="66" charset="0"/>
              </a:rPr>
              <a:t>Rendezvény:</a:t>
            </a:r>
          </a:p>
          <a:p>
            <a:pPr lvl="0" algn="ctr"/>
            <a:r>
              <a:rPr lang="hu-HU" dirty="0"/>
              <a:t>Nagyrendezvény</a:t>
            </a:r>
          </a:p>
          <a:p>
            <a:pPr lvl="0" algn="ctr"/>
            <a:r>
              <a:rPr lang="hu-HU" dirty="0"/>
              <a:t>Kisrendezvény</a:t>
            </a:r>
          </a:p>
          <a:p>
            <a:pPr lvl="0"/>
            <a:r>
              <a:rPr lang="hu-HU" b="1" dirty="0">
                <a:latin typeface="Comic Sans MS" panose="030F0702030302020204" pitchFamily="66" charset="0"/>
              </a:rPr>
              <a:t>Foglalkozás:</a:t>
            </a:r>
          </a:p>
          <a:p>
            <a:pPr lvl="0" algn="ctr"/>
            <a:r>
              <a:rPr lang="hu-HU" dirty="0"/>
              <a:t>Klubfoglalkozás-sorozat</a:t>
            </a:r>
          </a:p>
          <a:p>
            <a:pPr lvl="0" algn="ctr"/>
            <a:r>
              <a:rPr lang="hu-HU" dirty="0"/>
              <a:t>Ismeretterjesztő előadás-sorozat</a:t>
            </a:r>
          </a:p>
          <a:p>
            <a:pPr lvl="0" algn="ctr"/>
            <a:r>
              <a:rPr lang="hu-HU" dirty="0"/>
              <a:t>Műhelyfoglalkozás-sorozat</a:t>
            </a:r>
          </a:p>
          <a:p>
            <a:pPr lvl="0" algn="ctr"/>
            <a:r>
              <a:rPr lang="hu-HU" dirty="0"/>
              <a:t>Művészeti csoport, alkotócsoport</a:t>
            </a:r>
          </a:p>
          <a:p>
            <a:pPr lvl="0" algn="ctr"/>
            <a:r>
              <a:rPr lang="hu-HU" dirty="0"/>
              <a:t>Témahét</a:t>
            </a:r>
          </a:p>
          <a:p>
            <a:pPr lvl="0" algn="ctr"/>
            <a:r>
              <a:rPr lang="hu-HU" dirty="0"/>
              <a:t>Egyéb foglalkozás-sorozat</a:t>
            </a:r>
          </a:p>
          <a:p>
            <a:pPr lvl="0" algn="ctr"/>
            <a:endParaRPr lang="hu-HU" dirty="0"/>
          </a:p>
          <a:p>
            <a:pPr lvl="0"/>
            <a:r>
              <a:rPr lang="hu-HU" dirty="0"/>
              <a:t>Egy sorozat minimum 4 alkalomból áll.</a:t>
            </a:r>
          </a:p>
          <a:p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3" y="3437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165205"/>
            <a:ext cx="76528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Támogatható tevékenységek</a:t>
            </a:r>
          </a:p>
          <a:p>
            <a:endParaRPr lang="hu-H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latin typeface="Comic Sans MS" panose="030F0702030302020204" pitchFamily="66" charset="0"/>
              </a:rPr>
              <a:t>Esemény:</a:t>
            </a:r>
          </a:p>
          <a:p>
            <a:pPr lvl="0" algn="ctr"/>
            <a:r>
              <a:rPr lang="hu-HU" dirty="0"/>
              <a:t>Tábor</a:t>
            </a:r>
          </a:p>
          <a:p>
            <a:pPr lvl="0" algn="ctr"/>
            <a:r>
              <a:rPr lang="hu-HU" dirty="0"/>
              <a:t>Verseny, vetélkedő</a:t>
            </a:r>
          </a:p>
          <a:p>
            <a:pPr lvl="0" algn="ctr"/>
            <a:r>
              <a:rPr lang="hu-HU" dirty="0"/>
              <a:t>Témanap, kirándulás</a:t>
            </a:r>
          </a:p>
          <a:p>
            <a:r>
              <a:rPr lang="hu-HU" b="1" dirty="0">
                <a:latin typeface="Comic Sans MS" panose="030F0702030302020204" pitchFamily="66" charset="0"/>
              </a:rPr>
              <a:t>Kommunikációs felületek, </a:t>
            </a:r>
          </a:p>
          <a:p>
            <a:r>
              <a:rPr lang="hu-HU" b="1" dirty="0">
                <a:latin typeface="Comic Sans MS" panose="030F0702030302020204" pitchFamily="66" charset="0"/>
              </a:rPr>
              <a:t>eszközök létrehozása </a:t>
            </a:r>
            <a:r>
              <a:rPr lang="hu-HU" b="1" dirty="0" err="1">
                <a:latin typeface="Comic Sans MS" panose="030F0702030302020204" pitchFamily="66" charset="0"/>
              </a:rPr>
              <a:t>pl</a:t>
            </a:r>
            <a:r>
              <a:rPr lang="hu-HU" b="1" dirty="0">
                <a:latin typeface="Comic Sans MS" panose="030F0702030302020204" pitchFamily="66" charset="0"/>
              </a:rPr>
              <a:t>:</a:t>
            </a:r>
          </a:p>
          <a:p>
            <a:r>
              <a:rPr lang="hu-HU" b="1" dirty="0">
                <a:latin typeface="Comic Sans MS" panose="030F0702030302020204" pitchFamily="66" charset="0"/>
              </a:rPr>
              <a:t> </a:t>
            </a:r>
          </a:p>
          <a:p>
            <a:pPr lvl="0" algn="ctr"/>
            <a:r>
              <a:rPr lang="hu-HU" dirty="0"/>
              <a:t>weboldal létrehozása</a:t>
            </a:r>
          </a:p>
          <a:p>
            <a:pPr lvl="0" algn="ctr"/>
            <a:r>
              <a:rPr lang="hu-HU" dirty="0"/>
              <a:t>applikáció fejlesztés</a:t>
            </a:r>
          </a:p>
          <a:p>
            <a:pPr lvl="0" algn="ctr"/>
            <a:r>
              <a:rPr lang="hu-HU" dirty="0"/>
              <a:t>tájékoztató- és szóró anyagok készítése és sokszorosítása</a:t>
            </a:r>
          </a:p>
          <a:p>
            <a:pPr lvl="0" algn="ctr"/>
            <a:r>
              <a:rPr lang="hu-HU" dirty="0"/>
              <a:t>grafika készítés</a:t>
            </a:r>
          </a:p>
          <a:p>
            <a:pPr lvl="0" algn="ctr"/>
            <a:r>
              <a:rPr lang="hu-HU" dirty="0"/>
              <a:t>hirdetések megjelenítése</a:t>
            </a:r>
          </a:p>
          <a:p>
            <a:pPr lvl="0" algn="ctr"/>
            <a:r>
              <a:rPr lang="hu-HU" dirty="0"/>
              <a:t>felmérések készítése</a:t>
            </a:r>
          </a:p>
          <a:p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3" y="34370"/>
            <a:ext cx="8352928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165205"/>
            <a:ext cx="76528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Támogatható tevékenységek</a:t>
            </a:r>
          </a:p>
          <a:p>
            <a:endParaRPr lang="hu-H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latin typeface="Comic Sans MS" panose="030F0702030302020204" pitchFamily="66" charset="0"/>
              </a:rPr>
              <a:t>Szakmai-módszertani fejlesztés </a:t>
            </a:r>
            <a:r>
              <a:rPr lang="hu-HU" b="1" dirty="0" err="1">
                <a:latin typeface="Comic Sans MS" panose="030F0702030302020204" pitchFamily="66" charset="0"/>
              </a:rPr>
              <a:t>pl</a:t>
            </a:r>
            <a:r>
              <a:rPr lang="hu-HU" b="1" dirty="0">
                <a:latin typeface="Comic Sans MS" panose="030F0702030302020204" pitchFamily="66" charset="0"/>
              </a:rPr>
              <a:t>:</a:t>
            </a:r>
          </a:p>
          <a:p>
            <a:r>
              <a:rPr lang="hu-HU" dirty="0"/>
              <a:t> </a:t>
            </a:r>
          </a:p>
          <a:p>
            <a:pPr lvl="1" algn="ctr"/>
            <a:r>
              <a:rPr lang="hu-HU" dirty="0"/>
              <a:t>szakmai anyagok (jegyzet, előadás, könyv, online tananyag, stb.) készítése</a:t>
            </a:r>
          </a:p>
          <a:p>
            <a:pPr lvl="1" algn="ctr"/>
            <a:endParaRPr lang="hu-HU" dirty="0"/>
          </a:p>
          <a:p>
            <a:pPr lvl="1" algn="ctr"/>
            <a:endParaRPr lang="hu-HU" dirty="0"/>
          </a:p>
          <a:p>
            <a:pPr lvl="0"/>
            <a:r>
              <a:rPr lang="hu-HU" b="1" dirty="0">
                <a:latin typeface="Comic Sans MS" panose="030F0702030302020204" pitchFamily="66" charset="0"/>
              </a:rPr>
              <a:t>Támogató, segítő szolgáltatások </a:t>
            </a:r>
          </a:p>
          <a:p>
            <a:pPr lvl="0"/>
            <a:r>
              <a:rPr lang="hu-HU" b="1" dirty="0">
                <a:latin typeface="Comic Sans MS" panose="030F0702030302020204" pitchFamily="66" charset="0"/>
              </a:rPr>
              <a:t>fejlesztése </a:t>
            </a:r>
            <a:r>
              <a:rPr lang="hu-HU" b="1" dirty="0" err="1">
                <a:latin typeface="Comic Sans MS" panose="030F0702030302020204" pitchFamily="66" charset="0"/>
              </a:rPr>
              <a:t>pl</a:t>
            </a:r>
            <a:r>
              <a:rPr lang="hu-HU" b="1" dirty="0">
                <a:latin typeface="Comic Sans MS" panose="030F0702030302020204" pitchFamily="66" charset="0"/>
              </a:rPr>
              <a:t> (bármilyen területen):</a:t>
            </a:r>
          </a:p>
          <a:p>
            <a:pPr lvl="1" algn="ctr"/>
            <a:r>
              <a:rPr lang="hu-HU" dirty="0"/>
              <a:t>Telefonos segítő szolgáltatás</a:t>
            </a:r>
          </a:p>
          <a:p>
            <a:pPr lvl="1" algn="ctr"/>
            <a:r>
              <a:rPr lang="hu-HU" dirty="0"/>
              <a:t>Segítő csoportok létrehozása</a:t>
            </a:r>
          </a:p>
          <a:p>
            <a:pPr lvl="1" algn="ctr"/>
            <a:r>
              <a:rPr lang="hu-HU" dirty="0"/>
              <a:t>Egyéni tanácsadás</a:t>
            </a:r>
          </a:p>
          <a:p>
            <a:pPr lvl="1" algn="ctr"/>
            <a:r>
              <a:rPr lang="hu-HU" dirty="0"/>
              <a:t>Csoportos tanácsadás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Illetve a fenti kategóriákba illő egyéb tevékenységek.</a:t>
            </a:r>
          </a:p>
          <a:p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722"/>
            <a:ext cx="8136904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Kötelezően megvalósítandó, önállóan nem támogatható tevékenységek:</a:t>
            </a:r>
          </a:p>
          <a:p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Szakmai Terv készítése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Tájékoztatás, nyilvánosság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Horizontális követelmények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Projektmenedzsment</a:t>
            </a:r>
          </a:p>
          <a:p>
            <a:pPr marL="285750" indent="-285750">
              <a:buFontTx/>
              <a:buChar char="-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722"/>
            <a:ext cx="8136904" cy="926976"/>
          </a:xfrm>
        </p:spPr>
        <p:txBody>
          <a:bodyPr/>
          <a:lstStyle/>
          <a:p>
            <a:pPr algn="ctr"/>
            <a:r>
              <a:rPr lang="hu-HU" sz="2400" i="1" dirty="0"/>
              <a:t>Helyi társadalmat támogató tevékenységek megvalósítása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6436" y="1334683"/>
            <a:ext cx="809801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Önállóan nem támogatható tevékenységek:</a:t>
            </a: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Eszközbeszerzés</a:t>
            </a:r>
          </a:p>
          <a:p>
            <a:pPr marL="285750" indent="-285750" algn="ctr">
              <a:buFontTx/>
              <a:buChar char="-"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Választható, önállóan nem támogatható tevékenységek: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Egészségügyi állapotfelmérések és hozzájuk kapcsolódó szakmai tanácsadás figyelembe véve a szakmai kompetenciákat. </a:t>
            </a:r>
          </a:p>
          <a:p>
            <a:pPr marL="285750" indent="-285750" algn="ctr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83560"/>
            <a:ext cx="313184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815</Words>
  <Application>Microsoft Office PowerPoint</Application>
  <PresentationFormat>Diavetítés a képernyőre (4:3 oldalarány)</PresentationFormat>
  <Paragraphs>275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Office-téma</vt:lpstr>
      <vt:lpstr>Helyi társadalmat támogató tevékenységek megvalósítása   TOP-7.1.1-16-H-065-1.3    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Helyi társadalmat támogató tevékenységek megvalósítása 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Petronella Lengyel</cp:lastModifiedBy>
  <cp:revision>244</cp:revision>
  <cp:lastPrinted>2018-09-05T13:25:11Z</cp:lastPrinted>
  <dcterms:created xsi:type="dcterms:W3CDTF">2014-03-03T11:13:53Z</dcterms:created>
  <dcterms:modified xsi:type="dcterms:W3CDTF">2020-06-23T07:42:17Z</dcterms:modified>
</cp:coreProperties>
</file>