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6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8" r:id="rId1"/>
  </p:sldMasterIdLst>
  <p:notesMasterIdLst>
    <p:notesMasterId r:id="rId33"/>
  </p:notesMasterIdLst>
  <p:sldIdLst>
    <p:sldId id="256" r:id="rId2"/>
    <p:sldId id="257" r:id="rId3"/>
    <p:sldId id="265" r:id="rId4"/>
    <p:sldId id="317" r:id="rId5"/>
    <p:sldId id="290" r:id="rId6"/>
    <p:sldId id="287" r:id="rId7"/>
    <p:sldId id="288" r:id="rId8"/>
    <p:sldId id="269" r:id="rId9"/>
    <p:sldId id="289" r:id="rId10"/>
    <p:sldId id="312" r:id="rId11"/>
    <p:sldId id="313" r:id="rId12"/>
    <p:sldId id="314" r:id="rId13"/>
    <p:sldId id="263" r:id="rId14"/>
    <p:sldId id="291" r:id="rId15"/>
    <p:sldId id="315" r:id="rId16"/>
    <p:sldId id="277" r:id="rId17"/>
    <p:sldId id="294" r:id="rId18"/>
    <p:sldId id="308" r:id="rId19"/>
    <p:sldId id="296" r:id="rId20"/>
    <p:sldId id="297" r:id="rId21"/>
    <p:sldId id="299" r:id="rId22"/>
    <p:sldId id="307" r:id="rId23"/>
    <p:sldId id="306" r:id="rId24"/>
    <p:sldId id="316" r:id="rId25"/>
    <p:sldId id="300" r:id="rId26"/>
    <p:sldId id="309" r:id="rId27"/>
    <p:sldId id="311" r:id="rId28"/>
    <p:sldId id="261" r:id="rId29"/>
    <p:sldId id="273" r:id="rId30"/>
    <p:sldId id="318" r:id="rId31"/>
    <p:sldId id="258" r:id="rId32"/>
  </p:sldIdLst>
  <p:sldSz cx="9144000" cy="6858000" type="screen4x3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4AAD"/>
    <a:srgbClr val="E9EDF4"/>
    <a:srgbClr val="4F81BD"/>
    <a:srgbClr val="FDEA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Világos stílus 3 – 1. jelölőszín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Közepesen sötét stílus 1 – 1. jelölőszín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94434" autoAdjust="0"/>
  </p:normalViewPr>
  <p:slideViewPr>
    <p:cSldViewPr snapToObjects="1">
      <p:cViewPr varScale="1">
        <p:scale>
          <a:sx n="78" d="100"/>
          <a:sy n="78" d="100"/>
        </p:scale>
        <p:origin x="1526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59" d="100"/>
          <a:sy n="59" d="100"/>
        </p:scale>
        <p:origin x="-2556" y="-90"/>
      </p:cViewPr>
      <p:guideLst>
        <p:guide orient="horz" pos="3128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FFB099-1D44-4C8F-BB93-615C2C757BB9}" type="doc">
      <dgm:prSet loTypeId="urn:microsoft.com/office/officeart/2005/8/layout/hierarchy4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0BF7E6CF-5414-4417-B549-FF15AB958ACC}">
      <dgm:prSet phldrT="[Szöveg]"/>
      <dgm:spPr/>
      <dgm:t>
        <a:bodyPr/>
        <a:lstStyle/>
        <a:p>
          <a:r>
            <a:rPr lang="hu-HU" dirty="0"/>
            <a:t>Jogviszony</a:t>
          </a:r>
        </a:p>
      </dgm:t>
    </dgm:pt>
    <dgm:pt modelId="{CB73FFDE-3616-4721-BEAF-C22C7A4C81D3}" type="parTrans" cxnId="{E1120FFE-FE49-4420-82FE-319D13963501}">
      <dgm:prSet/>
      <dgm:spPr/>
      <dgm:t>
        <a:bodyPr/>
        <a:lstStyle/>
        <a:p>
          <a:endParaRPr lang="hu-HU"/>
        </a:p>
      </dgm:t>
    </dgm:pt>
    <dgm:pt modelId="{AA33585E-58FB-4FB0-B48A-CBB33C509579}" type="sibTrans" cxnId="{E1120FFE-FE49-4420-82FE-319D13963501}">
      <dgm:prSet/>
      <dgm:spPr/>
      <dgm:t>
        <a:bodyPr/>
        <a:lstStyle/>
        <a:p>
          <a:endParaRPr lang="hu-HU"/>
        </a:p>
      </dgm:t>
    </dgm:pt>
    <dgm:pt modelId="{CAE38D89-FC3C-43DA-88BA-55C29E8C8A41}">
      <dgm:prSet phldrT="[Szöveg]"/>
      <dgm:spPr/>
      <dgm:t>
        <a:bodyPr/>
        <a:lstStyle/>
        <a:p>
          <a:r>
            <a:rPr lang="hu-HU" dirty="0"/>
            <a:t>Megbízási jogviszony</a:t>
          </a:r>
        </a:p>
      </dgm:t>
    </dgm:pt>
    <dgm:pt modelId="{405945D5-3A0C-4C91-AB46-6203BFB068A5}" type="parTrans" cxnId="{58F5EDBB-7543-4CD7-BD11-7C8E8E65C7F7}">
      <dgm:prSet/>
      <dgm:spPr/>
      <dgm:t>
        <a:bodyPr/>
        <a:lstStyle/>
        <a:p>
          <a:endParaRPr lang="hu-HU"/>
        </a:p>
      </dgm:t>
    </dgm:pt>
    <dgm:pt modelId="{90D6BC03-0019-4180-8357-97C6D0B03502}" type="sibTrans" cxnId="{58F5EDBB-7543-4CD7-BD11-7C8E8E65C7F7}">
      <dgm:prSet/>
      <dgm:spPr/>
      <dgm:t>
        <a:bodyPr/>
        <a:lstStyle/>
        <a:p>
          <a:endParaRPr lang="hu-HU"/>
        </a:p>
      </dgm:t>
    </dgm:pt>
    <dgm:pt modelId="{59F58988-73C0-4F2E-B873-24448B7CF98F}">
      <dgm:prSet phldrT="[Szöveg]"/>
      <dgm:spPr/>
      <dgm:t>
        <a:bodyPr/>
        <a:lstStyle/>
        <a:p>
          <a:r>
            <a:rPr lang="hu-HU" dirty="0"/>
            <a:t>Számlás (bruttó) - vállalkozó</a:t>
          </a:r>
        </a:p>
      </dgm:t>
    </dgm:pt>
    <dgm:pt modelId="{E554352E-3F3B-4EDB-8BE6-F2A38F749F37}" type="parTrans" cxnId="{70DB5365-718B-4914-A7A2-172175E80DCA}">
      <dgm:prSet/>
      <dgm:spPr/>
      <dgm:t>
        <a:bodyPr/>
        <a:lstStyle/>
        <a:p>
          <a:endParaRPr lang="hu-HU"/>
        </a:p>
      </dgm:t>
    </dgm:pt>
    <dgm:pt modelId="{CBA27AD2-65CE-48B9-8F64-21875AA2B791}" type="sibTrans" cxnId="{70DB5365-718B-4914-A7A2-172175E80DCA}">
      <dgm:prSet/>
      <dgm:spPr/>
      <dgm:t>
        <a:bodyPr/>
        <a:lstStyle/>
        <a:p>
          <a:endParaRPr lang="hu-HU"/>
        </a:p>
      </dgm:t>
    </dgm:pt>
    <dgm:pt modelId="{BCB4EF5A-8FF0-4EC6-B875-ED01DA991F7D}">
      <dgm:prSet phldrT="[Szöveg]"/>
      <dgm:spPr/>
      <dgm:t>
        <a:bodyPr/>
        <a:lstStyle/>
        <a:p>
          <a:r>
            <a:rPr lang="hu-HU" dirty="0"/>
            <a:t>Számfejtős (ráfordítás) - magánszemély</a:t>
          </a:r>
        </a:p>
      </dgm:t>
    </dgm:pt>
    <dgm:pt modelId="{0085C3F2-F355-4548-B795-60FB5D80A593}" type="parTrans" cxnId="{C2695D23-64C7-4D45-8094-7F6C2038E355}">
      <dgm:prSet/>
      <dgm:spPr/>
      <dgm:t>
        <a:bodyPr/>
        <a:lstStyle/>
        <a:p>
          <a:endParaRPr lang="hu-HU"/>
        </a:p>
      </dgm:t>
    </dgm:pt>
    <dgm:pt modelId="{ADD75D3C-2FA7-41C8-AE56-6A64D725E2B8}" type="sibTrans" cxnId="{C2695D23-64C7-4D45-8094-7F6C2038E355}">
      <dgm:prSet/>
      <dgm:spPr/>
      <dgm:t>
        <a:bodyPr/>
        <a:lstStyle/>
        <a:p>
          <a:endParaRPr lang="hu-HU"/>
        </a:p>
      </dgm:t>
    </dgm:pt>
    <dgm:pt modelId="{26E6BD66-5D75-4906-87F6-0EFDEC8BC9E4}">
      <dgm:prSet phldrT="[Szöveg]"/>
      <dgm:spPr/>
      <dgm:t>
        <a:bodyPr/>
        <a:lstStyle/>
        <a:p>
          <a:r>
            <a:rPr lang="hu-HU" dirty="0"/>
            <a:t>Munkavállalói jogviszony</a:t>
          </a:r>
        </a:p>
      </dgm:t>
    </dgm:pt>
    <dgm:pt modelId="{4248E89E-64E1-4DC4-8463-19746DEF0FAC}" type="parTrans" cxnId="{513CAF02-D734-41BC-8141-355CC8078EFA}">
      <dgm:prSet/>
      <dgm:spPr/>
      <dgm:t>
        <a:bodyPr/>
        <a:lstStyle/>
        <a:p>
          <a:endParaRPr lang="hu-HU"/>
        </a:p>
      </dgm:t>
    </dgm:pt>
    <dgm:pt modelId="{3924C228-4320-45B7-98C9-9F570F3B0D1D}" type="sibTrans" cxnId="{513CAF02-D734-41BC-8141-355CC8078EFA}">
      <dgm:prSet/>
      <dgm:spPr/>
      <dgm:t>
        <a:bodyPr/>
        <a:lstStyle/>
        <a:p>
          <a:endParaRPr lang="hu-HU"/>
        </a:p>
      </dgm:t>
    </dgm:pt>
    <dgm:pt modelId="{0BBB5AFC-5428-4470-90EE-7F1154848292}">
      <dgm:prSet phldrT="[Szöveg]"/>
      <dgm:spPr/>
      <dgm:t>
        <a:bodyPr/>
        <a:lstStyle/>
        <a:p>
          <a:r>
            <a:rPr lang="hu-HU" dirty="0"/>
            <a:t>Számfejtős (ráfordítás)</a:t>
          </a:r>
        </a:p>
      </dgm:t>
    </dgm:pt>
    <dgm:pt modelId="{1D041E77-03F0-49FA-A5AB-F97771B6A5D4}" type="parTrans" cxnId="{2944658E-5971-4565-A83B-BC3A8CB0E734}">
      <dgm:prSet/>
      <dgm:spPr/>
      <dgm:t>
        <a:bodyPr/>
        <a:lstStyle/>
        <a:p>
          <a:endParaRPr lang="hu-HU"/>
        </a:p>
      </dgm:t>
    </dgm:pt>
    <dgm:pt modelId="{A0D1CD63-4DDE-4C05-9B5C-DE6FAFFD83DC}" type="sibTrans" cxnId="{2944658E-5971-4565-A83B-BC3A8CB0E734}">
      <dgm:prSet/>
      <dgm:spPr/>
      <dgm:t>
        <a:bodyPr/>
        <a:lstStyle/>
        <a:p>
          <a:endParaRPr lang="hu-HU"/>
        </a:p>
      </dgm:t>
    </dgm:pt>
    <dgm:pt modelId="{DD8396C5-C288-45E1-8C69-CBE63EF91FAC}">
      <dgm:prSet/>
      <dgm:spPr/>
      <dgm:t>
        <a:bodyPr/>
        <a:lstStyle/>
        <a:p>
          <a:r>
            <a:rPr lang="hu-HU" dirty="0"/>
            <a:t>Nettó</a:t>
          </a:r>
        </a:p>
      </dgm:t>
    </dgm:pt>
    <dgm:pt modelId="{152FC113-9C50-4645-A890-234C4D48A941}" type="parTrans" cxnId="{2F8DB144-9967-4730-AE7E-082B7F8551DD}">
      <dgm:prSet/>
      <dgm:spPr/>
      <dgm:t>
        <a:bodyPr/>
        <a:lstStyle/>
        <a:p>
          <a:endParaRPr lang="hu-HU"/>
        </a:p>
      </dgm:t>
    </dgm:pt>
    <dgm:pt modelId="{844D49DF-4CFA-4B20-AA4B-E6A548EF76EF}" type="sibTrans" cxnId="{2F8DB144-9967-4730-AE7E-082B7F8551DD}">
      <dgm:prSet/>
      <dgm:spPr/>
      <dgm:t>
        <a:bodyPr/>
        <a:lstStyle/>
        <a:p>
          <a:endParaRPr lang="hu-HU"/>
        </a:p>
      </dgm:t>
    </dgm:pt>
    <dgm:pt modelId="{7904AFBA-8586-4E90-B672-73D3F89E02F9}">
      <dgm:prSet/>
      <dgm:spPr/>
      <dgm:t>
        <a:bodyPr/>
        <a:lstStyle/>
        <a:p>
          <a:r>
            <a:rPr lang="hu-HU" dirty="0"/>
            <a:t>Áfa</a:t>
          </a:r>
        </a:p>
      </dgm:t>
    </dgm:pt>
    <dgm:pt modelId="{399267B4-2B39-4330-A6F8-B7AB98A918E7}" type="parTrans" cxnId="{F10DA550-E2CA-42B5-B11F-572D7337C067}">
      <dgm:prSet/>
      <dgm:spPr/>
      <dgm:t>
        <a:bodyPr/>
        <a:lstStyle/>
        <a:p>
          <a:endParaRPr lang="hu-HU"/>
        </a:p>
      </dgm:t>
    </dgm:pt>
    <dgm:pt modelId="{1BB81E95-56C3-4996-8D60-2BC8E66E8C79}" type="sibTrans" cxnId="{F10DA550-E2CA-42B5-B11F-572D7337C067}">
      <dgm:prSet/>
      <dgm:spPr/>
      <dgm:t>
        <a:bodyPr/>
        <a:lstStyle/>
        <a:p>
          <a:endParaRPr lang="hu-HU"/>
        </a:p>
      </dgm:t>
    </dgm:pt>
    <dgm:pt modelId="{CB630AB4-88F8-4E91-B9F5-F159048E952C}">
      <dgm:prSet/>
      <dgm:spPr/>
      <dgm:t>
        <a:bodyPr/>
        <a:lstStyle/>
        <a:p>
          <a:r>
            <a:rPr lang="hu-HU" dirty="0"/>
            <a:t>Bruttó megbízási díj</a:t>
          </a:r>
        </a:p>
      </dgm:t>
    </dgm:pt>
    <dgm:pt modelId="{D968325A-2195-4334-955C-13FF17DD3F94}" type="parTrans" cxnId="{A17E4586-C918-4F43-B92F-CB5598941ED6}">
      <dgm:prSet/>
      <dgm:spPr/>
      <dgm:t>
        <a:bodyPr/>
        <a:lstStyle/>
        <a:p>
          <a:endParaRPr lang="hu-HU"/>
        </a:p>
      </dgm:t>
    </dgm:pt>
    <dgm:pt modelId="{787FDD1F-2CA2-458C-A05C-CAE54175718C}" type="sibTrans" cxnId="{A17E4586-C918-4F43-B92F-CB5598941ED6}">
      <dgm:prSet/>
      <dgm:spPr/>
      <dgm:t>
        <a:bodyPr/>
        <a:lstStyle/>
        <a:p>
          <a:endParaRPr lang="hu-HU"/>
        </a:p>
      </dgm:t>
    </dgm:pt>
    <dgm:pt modelId="{B577F8E4-AA52-4E1C-B3E5-B5DCB17B4910}">
      <dgm:prSet/>
      <dgm:spPr/>
      <dgm:t>
        <a:bodyPr/>
        <a:lstStyle/>
        <a:p>
          <a:r>
            <a:rPr lang="hu-HU" dirty="0"/>
            <a:t>Járulék</a:t>
          </a:r>
        </a:p>
      </dgm:t>
    </dgm:pt>
    <dgm:pt modelId="{CED7803A-F0B7-41F1-A6B1-AE6310D9FCBD}" type="parTrans" cxnId="{5AFA63E0-39F1-4278-8141-F9F489B480E8}">
      <dgm:prSet/>
      <dgm:spPr/>
      <dgm:t>
        <a:bodyPr/>
        <a:lstStyle/>
        <a:p>
          <a:endParaRPr lang="hu-HU"/>
        </a:p>
      </dgm:t>
    </dgm:pt>
    <dgm:pt modelId="{64BEEA16-62CB-4B08-B580-590D33B5BE51}" type="sibTrans" cxnId="{5AFA63E0-39F1-4278-8141-F9F489B480E8}">
      <dgm:prSet/>
      <dgm:spPr/>
      <dgm:t>
        <a:bodyPr/>
        <a:lstStyle/>
        <a:p>
          <a:endParaRPr lang="hu-HU"/>
        </a:p>
      </dgm:t>
    </dgm:pt>
    <dgm:pt modelId="{15AA8E73-6D36-4A7F-804E-38B56BF1A0C0}">
      <dgm:prSet/>
      <dgm:spPr/>
      <dgm:t>
        <a:bodyPr/>
        <a:lstStyle/>
        <a:p>
          <a:r>
            <a:rPr lang="hu-HU" dirty="0"/>
            <a:t>Bruttó munkabér</a:t>
          </a:r>
        </a:p>
      </dgm:t>
    </dgm:pt>
    <dgm:pt modelId="{9F929A8A-B869-47B1-B60D-8AB43C7E6517}" type="parTrans" cxnId="{F67B2201-C5C6-47A4-832A-26FD694B06A6}">
      <dgm:prSet/>
      <dgm:spPr/>
      <dgm:t>
        <a:bodyPr/>
        <a:lstStyle/>
        <a:p>
          <a:endParaRPr lang="hu-HU"/>
        </a:p>
      </dgm:t>
    </dgm:pt>
    <dgm:pt modelId="{B34DDBCE-A28D-4671-9C8F-DEB543865234}" type="sibTrans" cxnId="{F67B2201-C5C6-47A4-832A-26FD694B06A6}">
      <dgm:prSet/>
      <dgm:spPr/>
      <dgm:t>
        <a:bodyPr/>
        <a:lstStyle/>
        <a:p>
          <a:endParaRPr lang="hu-HU"/>
        </a:p>
      </dgm:t>
    </dgm:pt>
    <dgm:pt modelId="{5189AAF6-C73F-4AC2-9926-CD2934BEC2A2}">
      <dgm:prSet/>
      <dgm:spPr/>
      <dgm:t>
        <a:bodyPr/>
        <a:lstStyle/>
        <a:p>
          <a:r>
            <a:rPr lang="hu-HU" dirty="0"/>
            <a:t>Járulék</a:t>
          </a:r>
        </a:p>
      </dgm:t>
    </dgm:pt>
    <dgm:pt modelId="{9DF50BB5-F26B-4FB0-869D-B820261B6E1B}" type="parTrans" cxnId="{BE954AD1-A7CF-4A40-BB69-C308B638F032}">
      <dgm:prSet/>
      <dgm:spPr/>
      <dgm:t>
        <a:bodyPr/>
        <a:lstStyle/>
        <a:p>
          <a:endParaRPr lang="hu-HU"/>
        </a:p>
      </dgm:t>
    </dgm:pt>
    <dgm:pt modelId="{1B57D208-86E4-450A-9B99-4D08E9E1190B}" type="sibTrans" cxnId="{BE954AD1-A7CF-4A40-BB69-C308B638F032}">
      <dgm:prSet/>
      <dgm:spPr/>
      <dgm:t>
        <a:bodyPr/>
        <a:lstStyle/>
        <a:p>
          <a:endParaRPr lang="hu-HU"/>
        </a:p>
      </dgm:t>
    </dgm:pt>
    <dgm:pt modelId="{26A88935-876A-40EF-805F-C861E4287DD7}" type="pres">
      <dgm:prSet presAssocID="{E8FFB099-1D44-4C8F-BB93-615C2C757BB9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77696FD-821A-4153-BC07-896698F7195D}" type="pres">
      <dgm:prSet presAssocID="{0BF7E6CF-5414-4417-B549-FF15AB958ACC}" presName="vertOne" presStyleCnt="0"/>
      <dgm:spPr/>
    </dgm:pt>
    <dgm:pt modelId="{F50C1AB9-408C-4999-93E5-A61DBFE399C8}" type="pres">
      <dgm:prSet presAssocID="{0BF7E6CF-5414-4417-B549-FF15AB958ACC}" presName="txOne" presStyleLbl="node0" presStyleIdx="0" presStyleCnt="1" custLinFactNeighborX="-62" custLinFactNeighborY="15583">
        <dgm:presLayoutVars>
          <dgm:chPref val="3"/>
        </dgm:presLayoutVars>
      </dgm:prSet>
      <dgm:spPr/>
    </dgm:pt>
    <dgm:pt modelId="{A70BBF7C-A747-48E0-9245-665E37614548}" type="pres">
      <dgm:prSet presAssocID="{0BF7E6CF-5414-4417-B549-FF15AB958ACC}" presName="parTransOne" presStyleCnt="0"/>
      <dgm:spPr/>
    </dgm:pt>
    <dgm:pt modelId="{CAA6DFE7-E7F8-436D-93B7-A6969D1841F8}" type="pres">
      <dgm:prSet presAssocID="{0BF7E6CF-5414-4417-B549-FF15AB958ACC}" presName="horzOne" presStyleCnt="0"/>
      <dgm:spPr/>
    </dgm:pt>
    <dgm:pt modelId="{D6F14E61-70F1-4B2A-ABB1-6CA014EAD118}" type="pres">
      <dgm:prSet presAssocID="{CAE38D89-FC3C-43DA-88BA-55C29E8C8A41}" presName="vertTwo" presStyleCnt="0"/>
      <dgm:spPr/>
    </dgm:pt>
    <dgm:pt modelId="{3FE82A97-4EBA-4BE7-9BFE-25899BBECBB7}" type="pres">
      <dgm:prSet presAssocID="{CAE38D89-FC3C-43DA-88BA-55C29E8C8A41}" presName="txTwo" presStyleLbl="node2" presStyleIdx="0" presStyleCnt="2">
        <dgm:presLayoutVars>
          <dgm:chPref val="3"/>
        </dgm:presLayoutVars>
      </dgm:prSet>
      <dgm:spPr/>
    </dgm:pt>
    <dgm:pt modelId="{4BF221ED-9A2B-47AC-9EC1-1BCB345FCFE8}" type="pres">
      <dgm:prSet presAssocID="{CAE38D89-FC3C-43DA-88BA-55C29E8C8A41}" presName="parTransTwo" presStyleCnt="0"/>
      <dgm:spPr/>
    </dgm:pt>
    <dgm:pt modelId="{1BA35680-25FF-4026-854E-EE6A1808065D}" type="pres">
      <dgm:prSet presAssocID="{CAE38D89-FC3C-43DA-88BA-55C29E8C8A41}" presName="horzTwo" presStyleCnt="0"/>
      <dgm:spPr/>
    </dgm:pt>
    <dgm:pt modelId="{864FCF54-3778-425C-AF7C-2237CE7A65D1}" type="pres">
      <dgm:prSet presAssocID="{59F58988-73C0-4F2E-B873-24448B7CF98F}" presName="vertThree" presStyleCnt="0"/>
      <dgm:spPr/>
    </dgm:pt>
    <dgm:pt modelId="{5BD70125-08F5-4781-8261-FE99E13BBDCF}" type="pres">
      <dgm:prSet presAssocID="{59F58988-73C0-4F2E-B873-24448B7CF98F}" presName="txThree" presStyleLbl="node3" presStyleIdx="0" presStyleCnt="3">
        <dgm:presLayoutVars>
          <dgm:chPref val="3"/>
        </dgm:presLayoutVars>
      </dgm:prSet>
      <dgm:spPr/>
    </dgm:pt>
    <dgm:pt modelId="{B2D5D9B8-7D0A-4591-8434-E1B2133341D6}" type="pres">
      <dgm:prSet presAssocID="{59F58988-73C0-4F2E-B873-24448B7CF98F}" presName="parTransThree" presStyleCnt="0"/>
      <dgm:spPr/>
    </dgm:pt>
    <dgm:pt modelId="{21B9486D-8BE2-4815-835E-C6D19879A471}" type="pres">
      <dgm:prSet presAssocID="{59F58988-73C0-4F2E-B873-24448B7CF98F}" presName="horzThree" presStyleCnt="0"/>
      <dgm:spPr/>
    </dgm:pt>
    <dgm:pt modelId="{0B63BA6C-4930-4C36-98BB-265E6F8BBA87}" type="pres">
      <dgm:prSet presAssocID="{DD8396C5-C288-45E1-8C69-CBE63EF91FAC}" presName="vertFour" presStyleCnt="0">
        <dgm:presLayoutVars>
          <dgm:chPref val="3"/>
        </dgm:presLayoutVars>
      </dgm:prSet>
      <dgm:spPr/>
    </dgm:pt>
    <dgm:pt modelId="{0B034D8C-FA01-4DBF-9C9B-742D77EEB799}" type="pres">
      <dgm:prSet presAssocID="{DD8396C5-C288-45E1-8C69-CBE63EF91FAC}" presName="txFour" presStyleLbl="node4" presStyleIdx="0" presStyleCnt="6">
        <dgm:presLayoutVars>
          <dgm:chPref val="3"/>
        </dgm:presLayoutVars>
      </dgm:prSet>
      <dgm:spPr/>
    </dgm:pt>
    <dgm:pt modelId="{D1458BCE-A759-4229-A31F-BD1A3A79127A}" type="pres">
      <dgm:prSet presAssocID="{DD8396C5-C288-45E1-8C69-CBE63EF91FAC}" presName="horzFour" presStyleCnt="0"/>
      <dgm:spPr/>
    </dgm:pt>
    <dgm:pt modelId="{9E3D5386-64E8-49FD-BE69-254380C54795}" type="pres">
      <dgm:prSet presAssocID="{844D49DF-4CFA-4B20-AA4B-E6A548EF76EF}" presName="sibSpaceFour" presStyleCnt="0"/>
      <dgm:spPr/>
    </dgm:pt>
    <dgm:pt modelId="{F90D46B2-B6AC-4B5A-9AF2-035944165506}" type="pres">
      <dgm:prSet presAssocID="{7904AFBA-8586-4E90-B672-73D3F89E02F9}" presName="vertFour" presStyleCnt="0">
        <dgm:presLayoutVars>
          <dgm:chPref val="3"/>
        </dgm:presLayoutVars>
      </dgm:prSet>
      <dgm:spPr/>
    </dgm:pt>
    <dgm:pt modelId="{714463CC-996D-4202-B613-FEDEC01A2B0C}" type="pres">
      <dgm:prSet presAssocID="{7904AFBA-8586-4E90-B672-73D3F89E02F9}" presName="txFour" presStyleLbl="node4" presStyleIdx="1" presStyleCnt="6">
        <dgm:presLayoutVars>
          <dgm:chPref val="3"/>
        </dgm:presLayoutVars>
      </dgm:prSet>
      <dgm:spPr/>
    </dgm:pt>
    <dgm:pt modelId="{3BD71591-38D6-436B-90AE-380667330E20}" type="pres">
      <dgm:prSet presAssocID="{7904AFBA-8586-4E90-B672-73D3F89E02F9}" presName="horzFour" presStyleCnt="0"/>
      <dgm:spPr/>
    </dgm:pt>
    <dgm:pt modelId="{5C5428FB-6816-4FDB-8E14-5BD55FDD9E14}" type="pres">
      <dgm:prSet presAssocID="{CBA27AD2-65CE-48B9-8F64-21875AA2B791}" presName="sibSpaceThree" presStyleCnt="0"/>
      <dgm:spPr/>
    </dgm:pt>
    <dgm:pt modelId="{DB6DC10A-9941-4572-AA24-D4663827B7A9}" type="pres">
      <dgm:prSet presAssocID="{BCB4EF5A-8FF0-4EC6-B875-ED01DA991F7D}" presName="vertThree" presStyleCnt="0"/>
      <dgm:spPr/>
    </dgm:pt>
    <dgm:pt modelId="{B848D9CA-7CC3-4ECB-81DE-F4487C9E1FDA}" type="pres">
      <dgm:prSet presAssocID="{BCB4EF5A-8FF0-4EC6-B875-ED01DA991F7D}" presName="txThree" presStyleLbl="node3" presStyleIdx="1" presStyleCnt="3">
        <dgm:presLayoutVars>
          <dgm:chPref val="3"/>
        </dgm:presLayoutVars>
      </dgm:prSet>
      <dgm:spPr/>
    </dgm:pt>
    <dgm:pt modelId="{E4076478-529D-4FED-8C8F-EE08BAE32C71}" type="pres">
      <dgm:prSet presAssocID="{BCB4EF5A-8FF0-4EC6-B875-ED01DA991F7D}" presName="parTransThree" presStyleCnt="0"/>
      <dgm:spPr/>
    </dgm:pt>
    <dgm:pt modelId="{0F09D12B-0819-4786-A852-6AC790607EA5}" type="pres">
      <dgm:prSet presAssocID="{BCB4EF5A-8FF0-4EC6-B875-ED01DA991F7D}" presName="horzThree" presStyleCnt="0"/>
      <dgm:spPr/>
    </dgm:pt>
    <dgm:pt modelId="{F680961D-6C10-4A29-8194-E34235A40D38}" type="pres">
      <dgm:prSet presAssocID="{CB630AB4-88F8-4E91-B9F5-F159048E952C}" presName="vertFour" presStyleCnt="0">
        <dgm:presLayoutVars>
          <dgm:chPref val="3"/>
        </dgm:presLayoutVars>
      </dgm:prSet>
      <dgm:spPr/>
    </dgm:pt>
    <dgm:pt modelId="{DC1183B1-FB31-450F-9850-D49175A970EC}" type="pres">
      <dgm:prSet presAssocID="{CB630AB4-88F8-4E91-B9F5-F159048E952C}" presName="txFour" presStyleLbl="node4" presStyleIdx="2" presStyleCnt="6">
        <dgm:presLayoutVars>
          <dgm:chPref val="3"/>
        </dgm:presLayoutVars>
      </dgm:prSet>
      <dgm:spPr/>
    </dgm:pt>
    <dgm:pt modelId="{C690E563-C282-44A3-9CA1-8BD365EFBB43}" type="pres">
      <dgm:prSet presAssocID="{CB630AB4-88F8-4E91-B9F5-F159048E952C}" presName="horzFour" presStyleCnt="0"/>
      <dgm:spPr/>
    </dgm:pt>
    <dgm:pt modelId="{36593787-9236-45BC-B4A2-3B5C1A46B9BB}" type="pres">
      <dgm:prSet presAssocID="{787FDD1F-2CA2-458C-A05C-CAE54175718C}" presName="sibSpaceFour" presStyleCnt="0"/>
      <dgm:spPr/>
    </dgm:pt>
    <dgm:pt modelId="{0DF01AB8-F461-4D1B-BE1B-2D7883498A87}" type="pres">
      <dgm:prSet presAssocID="{B577F8E4-AA52-4E1C-B3E5-B5DCB17B4910}" presName="vertFour" presStyleCnt="0">
        <dgm:presLayoutVars>
          <dgm:chPref val="3"/>
        </dgm:presLayoutVars>
      </dgm:prSet>
      <dgm:spPr/>
    </dgm:pt>
    <dgm:pt modelId="{E4337126-E1D7-41E5-B30C-91684B81CDCF}" type="pres">
      <dgm:prSet presAssocID="{B577F8E4-AA52-4E1C-B3E5-B5DCB17B4910}" presName="txFour" presStyleLbl="node4" presStyleIdx="3" presStyleCnt="6">
        <dgm:presLayoutVars>
          <dgm:chPref val="3"/>
        </dgm:presLayoutVars>
      </dgm:prSet>
      <dgm:spPr/>
    </dgm:pt>
    <dgm:pt modelId="{793B54F0-8E01-427B-8059-D18F99D727E0}" type="pres">
      <dgm:prSet presAssocID="{B577F8E4-AA52-4E1C-B3E5-B5DCB17B4910}" presName="horzFour" presStyleCnt="0"/>
      <dgm:spPr/>
    </dgm:pt>
    <dgm:pt modelId="{136107DB-0B8D-45BB-BF3F-92BD5C8687C4}" type="pres">
      <dgm:prSet presAssocID="{90D6BC03-0019-4180-8357-97C6D0B03502}" presName="sibSpaceTwo" presStyleCnt="0"/>
      <dgm:spPr/>
    </dgm:pt>
    <dgm:pt modelId="{E4DD6B2E-31BF-4F8D-8C31-C6699F84AE05}" type="pres">
      <dgm:prSet presAssocID="{26E6BD66-5D75-4906-87F6-0EFDEC8BC9E4}" presName="vertTwo" presStyleCnt="0"/>
      <dgm:spPr/>
    </dgm:pt>
    <dgm:pt modelId="{36EF1CAD-CD78-49B6-841A-67BAE158353F}" type="pres">
      <dgm:prSet presAssocID="{26E6BD66-5D75-4906-87F6-0EFDEC8BC9E4}" presName="txTwo" presStyleLbl="node2" presStyleIdx="1" presStyleCnt="2">
        <dgm:presLayoutVars>
          <dgm:chPref val="3"/>
        </dgm:presLayoutVars>
      </dgm:prSet>
      <dgm:spPr/>
    </dgm:pt>
    <dgm:pt modelId="{B1DFF40F-B200-4FCC-85B3-14D8BA32E2C4}" type="pres">
      <dgm:prSet presAssocID="{26E6BD66-5D75-4906-87F6-0EFDEC8BC9E4}" presName="parTransTwo" presStyleCnt="0"/>
      <dgm:spPr/>
    </dgm:pt>
    <dgm:pt modelId="{0C534463-9357-4648-AF55-7561A6BD9A69}" type="pres">
      <dgm:prSet presAssocID="{26E6BD66-5D75-4906-87F6-0EFDEC8BC9E4}" presName="horzTwo" presStyleCnt="0"/>
      <dgm:spPr/>
    </dgm:pt>
    <dgm:pt modelId="{0D12D017-075D-4EAD-8386-1B861FAEDD88}" type="pres">
      <dgm:prSet presAssocID="{0BBB5AFC-5428-4470-90EE-7F1154848292}" presName="vertThree" presStyleCnt="0"/>
      <dgm:spPr/>
    </dgm:pt>
    <dgm:pt modelId="{28778A31-EC17-4826-8944-6AEEBD032B1A}" type="pres">
      <dgm:prSet presAssocID="{0BBB5AFC-5428-4470-90EE-7F1154848292}" presName="txThree" presStyleLbl="node3" presStyleIdx="2" presStyleCnt="3">
        <dgm:presLayoutVars>
          <dgm:chPref val="3"/>
        </dgm:presLayoutVars>
      </dgm:prSet>
      <dgm:spPr/>
    </dgm:pt>
    <dgm:pt modelId="{156A924E-DCDE-41AC-92BE-DFB8FDE0556E}" type="pres">
      <dgm:prSet presAssocID="{0BBB5AFC-5428-4470-90EE-7F1154848292}" presName="parTransThree" presStyleCnt="0"/>
      <dgm:spPr/>
    </dgm:pt>
    <dgm:pt modelId="{30B5B74C-8326-4D43-A6E8-6FC6C4730A70}" type="pres">
      <dgm:prSet presAssocID="{0BBB5AFC-5428-4470-90EE-7F1154848292}" presName="horzThree" presStyleCnt="0"/>
      <dgm:spPr/>
    </dgm:pt>
    <dgm:pt modelId="{37973DE6-B3AB-4233-895C-928A5417B55F}" type="pres">
      <dgm:prSet presAssocID="{15AA8E73-6D36-4A7F-804E-38B56BF1A0C0}" presName="vertFour" presStyleCnt="0">
        <dgm:presLayoutVars>
          <dgm:chPref val="3"/>
        </dgm:presLayoutVars>
      </dgm:prSet>
      <dgm:spPr/>
    </dgm:pt>
    <dgm:pt modelId="{881F42E4-EBDE-461D-8222-D7D7C100E2B0}" type="pres">
      <dgm:prSet presAssocID="{15AA8E73-6D36-4A7F-804E-38B56BF1A0C0}" presName="txFour" presStyleLbl="node4" presStyleIdx="4" presStyleCnt="6">
        <dgm:presLayoutVars>
          <dgm:chPref val="3"/>
        </dgm:presLayoutVars>
      </dgm:prSet>
      <dgm:spPr/>
    </dgm:pt>
    <dgm:pt modelId="{D0F7F5F8-EEC4-4E54-8BC8-7B4A50C121A4}" type="pres">
      <dgm:prSet presAssocID="{15AA8E73-6D36-4A7F-804E-38B56BF1A0C0}" presName="horzFour" presStyleCnt="0"/>
      <dgm:spPr/>
    </dgm:pt>
    <dgm:pt modelId="{D5938DC4-1146-4DC4-B676-7E714052A7CB}" type="pres">
      <dgm:prSet presAssocID="{B34DDBCE-A28D-4671-9C8F-DEB543865234}" presName="sibSpaceFour" presStyleCnt="0"/>
      <dgm:spPr/>
    </dgm:pt>
    <dgm:pt modelId="{337691DE-0740-4F54-9AC3-6D9A05C0225D}" type="pres">
      <dgm:prSet presAssocID="{5189AAF6-C73F-4AC2-9926-CD2934BEC2A2}" presName="vertFour" presStyleCnt="0">
        <dgm:presLayoutVars>
          <dgm:chPref val="3"/>
        </dgm:presLayoutVars>
      </dgm:prSet>
      <dgm:spPr/>
    </dgm:pt>
    <dgm:pt modelId="{44D9A663-3498-4A7F-BE86-C91BCC0BDAAE}" type="pres">
      <dgm:prSet presAssocID="{5189AAF6-C73F-4AC2-9926-CD2934BEC2A2}" presName="txFour" presStyleLbl="node4" presStyleIdx="5" presStyleCnt="6">
        <dgm:presLayoutVars>
          <dgm:chPref val="3"/>
        </dgm:presLayoutVars>
      </dgm:prSet>
      <dgm:spPr/>
    </dgm:pt>
    <dgm:pt modelId="{FFA45A6A-5254-4EAF-BFE8-5A1D2E75C9A0}" type="pres">
      <dgm:prSet presAssocID="{5189AAF6-C73F-4AC2-9926-CD2934BEC2A2}" presName="horzFour" presStyleCnt="0"/>
      <dgm:spPr/>
    </dgm:pt>
  </dgm:ptLst>
  <dgm:cxnLst>
    <dgm:cxn modelId="{F67B2201-C5C6-47A4-832A-26FD694B06A6}" srcId="{0BBB5AFC-5428-4470-90EE-7F1154848292}" destId="{15AA8E73-6D36-4A7F-804E-38B56BF1A0C0}" srcOrd="0" destOrd="0" parTransId="{9F929A8A-B869-47B1-B60D-8AB43C7E6517}" sibTransId="{B34DDBCE-A28D-4671-9C8F-DEB543865234}"/>
    <dgm:cxn modelId="{BDE44102-F3A3-46F6-8FAD-72CD10DD9712}" type="presOf" srcId="{0BBB5AFC-5428-4470-90EE-7F1154848292}" destId="{28778A31-EC17-4826-8944-6AEEBD032B1A}" srcOrd="0" destOrd="0" presId="urn:microsoft.com/office/officeart/2005/8/layout/hierarchy4"/>
    <dgm:cxn modelId="{513CAF02-D734-41BC-8141-355CC8078EFA}" srcId="{0BF7E6CF-5414-4417-B549-FF15AB958ACC}" destId="{26E6BD66-5D75-4906-87F6-0EFDEC8BC9E4}" srcOrd="1" destOrd="0" parTransId="{4248E89E-64E1-4DC4-8463-19746DEF0FAC}" sibTransId="{3924C228-4320-45B7-98C9-9F570F3B0D1D}"/>
    <dgm:cxn modelId="{9030EE03-8E65-40DC-A695-89BE45562778}" type="presOf" srcId="{CAE38D89-FC3C-43DA-88BA-55C29E8C8A41}" destId="{3FE82A97-4EBA-4BE7-9BFE-25899BBECBB7}" srcOrd="0" destOrd="0" presId="urn:microsoft.com/office/officeart/2005/8/layout/hierarchy4"/>
    <dgm:cxn modelId="{F618A70A-30C4-4F0A-98D6-993B3DAC2B67}" type="presOf" srcId="{DD8396C5-C288-45E1-8C69-CBE63EF91FAC}" destId="{0B034D8C-FA01-4DBF-9C9B-742D77EEB799}" srcOrd="0" destOrd="0" presId="urn:microsoft.com/office/officeart/2005/8/layout/hierarchy4"/>
    <dgm:cxn modelId="{C2695D23-64C7-4D45-8094-7F6C2038E355}" srcId="{CAE38D89-FC3C-43DA-88BA-55C29E8C8A41}" destId="{BCB4EF5A-8FF0-4EC6-B875-ED01DA991F7D}" srcOrd="1" destOrd="0" parTransId="{0085C3F2-F355-4548-B795-60FB5D80A593}" sibTransId="{ADD75D3C-2FA7-41C8-AE56-6A64D725E2B8}"/>
    <dgm:cxn modelId="{3A39C83F-87AB-4EB8-B4FA-A7A6E9FB8A61}" type="presOf" srcId="{CB630AB4-88F8-4E91-B9F5-F159048E952C}" destId="{DC1183B1-FB31-450F-9850-D49175A970EC}" srcOrd="0" destOrd="0" presId="urn:microsoft.com/office/officeart/2005/8/layout/hierarchy4"/>
    <dgm:cxn modelId="{18307E44-EA7B-4E23-925B-F9C86E743726}" type="presOf" srcId="{BCB4EF5A-8FF0-4EC6-B875-ED01DA991F7D}" destId="{B848D9CA-7CC3-4ECB-81DE-F4487C9E1FDA}" srcOrd="0" destOrd="0" presId="urn:microsoft.com/office/officeart/2005/8/layout/hierarchy4"/>
    <dgm:cxn modelId="{2F8DB144-9967-4730-AE7E-082B7F8551DD}" srcId="{59F58988-73C0-4F2E-B873-24448B7CF98F}" destId="{DD8396C5-C288-45E1-8C69-CBE63EF91FAC}" srcOrd="0" destOrd="0" parTransId="{152FC113-9C50-4645-A890-234C4D48A941}" sibTransId="{844D49DF-4CFA-4B20-AA4B-E6A548EF76EF}"/>
    <dgm:cxn modelId="{70DB5365-718B-4914-A7A2-172175E80DCA}" srcId="{CAE38D89-FC3C-43DA-88BA-55C29E8C8A41}" destId="{59F58988-73C0-4F2E-B873-24448B7CF98F}" srcOrd="0" destOrd="0" parTransId="{E554352E-3F3B-4EDB-8BE6-F2A38F749F37}" sibTransId="{CBA27AD2-65CE-48B9-8F64-21875AA2B791}"/>
    <dgm:cxn modelId="{F10DA550-E2CA-42B5-B11F-572D7337C067}" srcId="{59F58988-73C0-4F2E-B873-24448B7CF98F}" destId="{7904AFBA-8586-4E90-B672-73D3F89E02F9}" srcOrd="1" destOrd="0" parTransId="{399267B4-2B39-4330-A6F8-B7AB98A918E7}" sibTransId="{1BB81E95-56C3-4996-8D60-2BC8E66E8C79}"/>
    <dgm:cxn modelId="{C8650B53-447C-4F0D-8B9F-5953D040E8AE}" type="presOf" srcId="{0BF7E6CF-5414-4417-B549-FF15AB958ACC}" destId="{F50C1AB9-408C-4999-93E5-A61DBFE399C8}" srcOrd="0" destOrd="0" presId="urn:microsoft.com/office/officeart/2005/8/layout/hierarchy4"/>
    <dgm:cxn modelId="{A17E4586-C918-4F43-B92F-CB5598941ED6}" srcId="{BCB4EF5A-8FF0-4EC6-B875-ED01DA991F7D}" destId="{CB630AB4-88F8-4E91-B9F5-F159048E952C}" srcOrd="0" destOrd="0" parTransId="{D968325A-2195-4334-955C-13FF17DD3F94}" sibTransId="{787FDD1F-2CA2-458C-A05C-CAE54175718C}"/>
    <dgm:cxn modelId="{D674328B-D850-4679-8FFF-E5B7F9D63203}" type="presOf" srcId="{5189AAF6-C73F-4AC2-9926-CD2934BEC2A2}" destId="{44D9A663-3498-4A7F-BE86-C91BCC0BDAAE}" srcOrd="0" destOrd="0" presId="urn:microsoft.com/office/officeart/2005/8/layout/hierarchy4"/>
    <dgm:cxn modelId="{2944658E-5971-4565-A83B-BC3A8CB0E734}" srcId="{26E6BD66-5D75-4906-87F6-0EFDEC8BC9E4}" destId="{0BBB5AFC-5428-4470-90EE-7F1154848292}" srcOrd="0" destOrd="0" parTransId="{1D041E77-03F0-49FA-A5AB-F97771B6A5D4}" sibTransId="{A0D1CD63-4DDE-4C05-9B5C-DE6FAFFD83DC}"/>
    <dgm:cxn modelId="{2EE9819E-3C10-4D2B-9B56-1845E175958E}" type="presOf" srcId="{E8FFB099-1D44-4C8F-BB93-615C2C757BB9}" destId="{26A88935-876A-40EF-805F-C861E4287DD7}" srcOrd="0" destOrd="0" presId="urn:microsoft.com/office/officeart/2005/8/layout/hierarchy4"/>
    <dgm:cxn modelId="{80AAECB1-D2AD-425D-AEFD-73323FF5EAEC}" type="presOf" srcId="{7904AFBA-8586-4E90-B672-73D3F89E02F9}" destId="{714463CC-996D-4202-B613-FEDEC01A2B0C}" srcOrd="0" destOrd="0" presId="urn:microsoft.com/office/officeart/2005/8/layout/hierarchy4"/>
    <dgm:cxn modelId="{58F5EDBB-7543-4CD7-BD11-7C8E8E65C7F7}" srcId="{0BF7E6CF-5414-4417-B549-FF15AB958ACC}" destId="{CAE38D89-FC3C-43DA-88BA-55C29E8C8A41}" srcOrd="0" destOrd="0" parTransId="{405945D5-3A0C-4C91-AB46-6203BFB068A5}" sibTransId="{90D6BC03-0019-4180-8357-97C6D0B03502}"/>
    <dgm:cxn modelId="{41C274BE-8481-4DB9-AECA-23132DAF7BE1}" type="presOf" srcId="{26E6BD66-5D75-4906-87F6-0EFDEC8BC9E4}" destId="{36EF1CAD-CD78-49B6-841A-67BAE158353F}" srcOrd="0" destOrd="0" presId="urn:microsoft.com/office/officeart/2005/8/layout/hierarchy4"/>
    <dgm:cxn modelId="{FCBEBFCF-06D9-4D00-BDE1-A46963EF7874}" type="presOf" srcId="{B577F8E4-AA52-4E1C-B3E5-B5DCB17B4910}" destId="{E4337126-E1D7-41E5-B30C-91684B81CDCF}" srcOrd="0" destOrd="0" presId="urn:microsoft.com/office/officeart/2005/8/layout/hierarchy4"/>
    <dgm:cxn modelId="{BE954AD1-A7CF-4A40-BB69-C308B638F032}" srcId="{0BBB5AFC-5428-4470-90EE-7F1154848292}" destId="{5189AAF6-C73F-4AC2-9926-CD2934BEC2A2}" srcOrd="1" destOrd="0" parTransId="{9DF50BB5-F26B-4FB0-869D-B820261B6E1B}" sibTransId="{1B57D208-86E4-450A-9B99-4D08E9E1190B}"/>
    <dgm:cxn modelId="{5AFA63E0-39F1-4278-8141-F9F489B480E8}" srcId="{BCB4EF5A-8FF0-4EC6-B875-ED01DA991F7D}" destId="{B577F8E4-AA52-4E1C-B3E5-B5DCB17B4910}" srcOrd="1" destOrd="0" parTransId="{CED7803A-F0B7-41F1-A6B1-AE6310D9FCBD}" sibTransId="{64BEEA16-62CB-4B08-B580-590D33B5BE51}"/>
    <dgm:cxn modelId="{B2DD3CF3-5733-4AE1-90E6-DDD416F1C888}" type="presOf" srcId="{15AA8E73-6D36-4A7F-804E-38B56BF1A0C0}" destId="{881F42E4-EBDE-461D-8222-D7D7C100E2B0}" srcOrd="0" destOrd="0" presId="urn:microsoft.com/office/officeart/2005/8/layout/hierarchy4"/>
    <dgm:cxn modelId="{061CB4F6-FDCE-45C1-B9F5-67F833253A90}" type="presOf" srcId="{59F58988-73C0-4F2E-B873-24448B7CF98F}" destId="{5BD70125-08F5-4781-8261-FE99E13BBDCF}" srcOrd="0" destOrd="0" presId="urn:microsoft.com/office/officeart/2005/8/layout/hierarchy4"/>
    <dgm:cxn modelId="{E1120FFE-FE49-4420-82FE-319D13963501}" srcId="{E8FFB099-1D44-4C8F-BB93-615C2C757BB9}" destId="{0BF7E6CF-5414-4417-B549-FF15AB958ACC}" srcOrd="0" destOrd="0" parTransId="{CB73FFDE-3616-4721-BEAF-C22C7A4C81D3}" sibTransId="{AA33585E-58FB-4FB0-B48A-CBB33C509579}"/>
    <dgm:cxn modelId="{C54EB964-ED76-420E-A0D1-83D227F455CA}" type="presParOf" srcId="{26A88935-876A-40EF-805F-C861E4287DD7}" destId="{477696FD-821A-4153-BC07-896698F7195D}" srcOrd="0" destOrd="0" presId="urn:microsoft.com/office/officeart/2005/8/layout/hierarchy4"/>
    <dgm:cxn modelId="{929F090C-5836-420F-9E13-035F991DB8E5}" type="presParOf" srcId="{477696FD-821A-4153-BC07-896698F7195D}" destId="{F50C1AB9-408C-4999-93E5-A61DBFE399C8}" srcOrd="0" destOrd="0" presId="urn:microsoft.com/office/officeart/2005/8/layout/hierarchy4"/>
    <dgm:cxn modelId="{9D547B68-A4EB-4737-A7ED-CDC0D87DEE46}" type="presParOf" srcId="{477696FD-821A-4153-BC07-896698F7195D}" destId="{A70BBF7C-A747-48E0-9245-665E37614548}" srcOrd="1" destOrd="0" presId="urn:microsoft.com/office/officeart/2005/8/layout/hierarchy4"/>
    <dgm:cxn modelId="{54F8858F-0429-433E-AEA2-34026BFE5B1F}" type="presParOf" srcId="{477696FD-821A-4153-BC07-896698F7195D}" destId="{CAA6DFE7-E7F8-436D-93B7-A6969D1841F8}" srcOrd="2" destOrd="0" presId="urn:microsoft.com/office/officeart/2005/8/layout/hierarchy4"/>
    <dgm:cxn modelId="{A5574203-58BA-41EC-9F3A-C847798ACE7E}" type="presParOf" srcId="{CAA6DFE7-E7F8-436D-93B7-A6969D1841F8}" destId="{D6F14E61-70F1-4B2A-ABB1-6CA014EAD118}" srcOrd="0" destOrd="0" presId="urn:microsoft.com/office/officeart/2005/8/layout/hierarchy4"/>
    <dgm:cxn modelId="{0A4399D0-9829-4444-8F56-04179DCE2AAE}" type="presParOf" srcId="{D6F14E61-70F1-4B2A-ABB1-6CA014EAD118}" destId="{3FE82A97-4EBA-4BE7-9BFE-25899BBECBB7}" srcOrd="0" destOrd="0" presId="urn:microsoft.com/office/officeart/2005/8/layout/hierarchy4"/>
    <dgm:cxn modelId="{DF30D80A-21FF-459D-B543-33B905DFA2C2}" type="presParOf" srcId="{D6F14E61-70F1-4B2A-ABB1-6CA014EAD118}" destId="{4BF221ED-9A2B-47AC-9EC1-1BCB345FCFE8}" srcOrd="1" destOrd="0" presId="urn:microsoft.com/office/officeart/2005/8/layout/hierarchy4"/>
    <dgm:cxn modelId="{DECCD066-EEDD-4B65-BD94-1769AD60FEA9}" type="presParOf" srcId="{D6F14E61-70F1-4B2A-ABB1-6CA014EAD118}" destId="{1BA35680-25FF-4026-854E-EE6A1808065D}" srcOrd="2" destOrd="0" presId="urn:microsoft.com/office/officeart/2005/8/layout/hierarchy4"/>
    <dgm:cxn modelId="{A43E8935-1948-4C7A-B95A-9FFD06BAB4EF}" type="presParOf" srcId="{1BA35680-25FF-4026-854E-EE6A1808065D}" destId="{864FCF54-3778-425C-AF7C-2237CE7A65D1}" srcOrd="0" destOrd="0" presId="urn:microsoft.com/office/officeart/2005/8/layout/hierarchy4"/>
    <dgm:cxn modelId="{1D1CD3E1-45C7-4151-A506-8CB520E92C42}" type="presParOf" srcId="{864FCF54-3778-425C-AF7C-2237CE7A65D1}" destId="{5BD70125-08F5-4781-8261-FE99E13BBDCF}" srcOrd="0" destOrd="0" presId="urn:microsoft.com/office/officeart/2005/8/layout/hierarchy4"/>
    <dgm:cxn modelId="{2638189A-7672-48F8-9884-746E7E572253}" type="presParOf" srcId="{864FCF54-3778-425C-AF7C-2237CE7A65D1}" destId="{B2D5D9B8-7D0A-4591-8434-E1B2133341D6}" srcOrd="1" destOrd="0" presId="urn:microsoft.com/office/officeart/2005/8/layout/hierarchy4"/>
    <dgm:cxn modelId="{8B791634-BA08-4FA3-8C59-47CFFB22E007}" type="presParOf" srcId="{864FCF54-3778-425C-AF7C-2237CE7A65D1}" destId="{21B9486D-8BE2-4815-835E-C6D19879A471}" srcOrd="2" destOrd="0" presId="urn:microsoft.com/office/officeart/2005/8/layout/hierarchy4"/>
    <dgm:cxn modelId="{062DEFBA-2774-4022-8767-78A07A688BB1}" type="presParOf" srcId="{21B9486D-8BE2-4815-835E-C6D19879A471}" destId="{0B63BA6C-4930-4C36-98BB-265E6F8BBA87}" srcOrd="0" destOrd="0" presId="urn:microsoft.com/office/officeart/2005/8/layout/hierarchy4"/>
    <dgm:cxn modelId="{7E883079-A12B-408B-9A4C-F366C5C60338}" type="presParOf" srcId="{0B63BA6C-4930-4C36-98BB-265E6F8BBA87}" destId="{0B034D8C-FA01-4DBF-9C9B-742D77EEB799}" srcOrd="0" destOrd="0" presId="urn:microsoft.com/office/officeart/2005/8/layout/hierarchy4"/>
    <dgm:cxn modelId="{92DDD88C-4F9A-4AC4-AF15-D3DB889EEFFE}" type="presParOf" srcId="{0B63BA6C-4930-4C36-98BB-265E6F8BBA87}" destId="{D1458BCE-A759-4229-A31F-BD1A3A79127A}" srcOrd="1" destOrd="0" presId="urn:microsoft.com/office/officeart/2005/8/layout/hierarchy4"/>
    <dgm:cxn modelId="{5A73A6C5-A488-455A-A354-92B75CE373BE}" type="presParOf" srcId="{21B9486D-8BE2-4815-835E-C6D19879A471}" destId="{9E3D5386-64E8-49FD-BE69-254380C54795}" srcOrd="1" destOrd="0" presId="urn:microsoft.com/office/officeart/2005/8/layout/hierarchy4"/>
    <dgm:cxn modelId="{17E348E3-8A91-4A19-AD9C-D7520C0CF0D9}" type="presParOf" srcId="{21B9486D-8BE2-4815-835E-C6D19879A471}" destId="{F90D46B2-B6AC-4B5A-9AF2-035944165506}" srcOrd="2" destOrd="0" presId="urn:microsoft.com/office/officeart/2005/8/layout/hierarchy4"/>
    <dgm:cxn modelId="{DC686C68-FCBA-4F22-AEA7-260EFC12F253}" type="presParOf" srcId="{F90D46B2-B6AC-4B5A-9AF2-035944165506}" destId="{714463CC-996D-4202-B613-FEDEC01A2B0C}" srcOrd="0" destOrd="0" presId="urn:microsoft.com/office/officeart/2005/8/layout/hierarchy4"/>
    <dgm:cxn modelId="{E38B26C5-F362-47B9-A238-F93398AE85C5}" type="presParOf" srcId="{F90D46B2-B6AC-4B5A-9AF2-035944165506}" destId="{3BD71591-38D6-436B-90AE-380667330E20}" srcOrd="1" destOrd="0" presId="urn:microsoft.com/office/officeart/2005/8/layout/hierarchy4"/>
    <dgm:cxn modelId="{48AD940F-A4AC-403D-B531-6ABE1D6E185F}" type="presParOf" srcId="{1BA35680-25FF-4026-854E-EE6A1808065D}" destId="{5C5428FB-6816-4FDB-8E14-5BD55FDD9E14}" srcOrd="1" destOrd="0" presId="urn:microsoft.com/office/officeart/2005/8/layout/hierarchy4"/>
    <dgm:cxn modelId="{0D860361-3BE7-4FAE-AF99-A0C017CE4254}" type="presParOf" srcId="{1BA35680-25FF-4026-854E-EE6A1808065D}" destId="{DB6DC10A-9941-4572-AA24-D4663827B7A9}" srcOrd="2" destOrd="0" presId="urn:microsoft.com/office/officeart/2005/8/layout/hierarchy4"/>
    <dgm:cxn modelId="{4662BB0A-5BEA-4338-A31C-10BB73CC4F9D}" type="presParOf" srcId="{DB6DC10A-9941-4572-AA24-D4663827B7A9}" destId="{B848D9CA-7CC3-4ECB-81DE-F4487C9E1FDA}" srcOrd="0" destOrd="0" presId="urn:microsoft.com/office/officeart/2005/8/layout/hierarchy4"/>
    <dgm:cxn modelId="{1CE0B20E-5F82-4645-90BC-C8278EF2160C}" type="presParOf" srcId="{DB6DC10A-9941-4572-AA24-D4663827B7A9}" destId="{E4076478-529D-4FED-8C8F-EE08BAE32C71}" srcOrd="1" destOrd="0" presId="urn:microsoft.com/office/officeart/2005/8/layout/hierarchy4"/>
    <dgm:cxn modelId="{C86B4F43-791A-4668-BF2E-79CB3AA785F7}" type="presParOf" srcId="{DB6DC10A-9941-4572-AA24-D4663827B7A9}" destId="{0F09D12B-0819-4786-A852-6AC790607EA5}" srcOrd="2" destOrd="0" presId="urn:microsoft.com/office/officeart/2005/8/layout/hierarchy4"/>
    <dgm:cxn modelId="{85A805E0-47AA-4C63-A8A7-B4BC44D05BC3}" type="presParOf" srcId="{0F09D12B-0819-4786-A852-6AC790607EA5}" destId="{F680961D-6C10-4A29-8194-E34235A40D38}" srcOrd="0" destOrd="0" presId="urn:microsoft.com/office/officeart/2005/8/layout/hierarchy4"/>
    <dgm:cxn modelId="{02BD49A0-2075-437C-80B5-B857007ACA5D}" type="presParOf" srcId="{F680961D-6C10-4A29-8194-E34235A40D38}" destId="{DC1183B1-FB31-450F-9850-D49175A970EC}" srcOrd="0" destOrd="0" presId="urn:microsoft.com/office/officeart/2005/8/layout/hierarchy4"/>
    <dgm:cxn modelId="{A0129C70-B13C-4C3E-AB9C-60A24DD50591}" type="presParOf" srcId="{F680961D-6C10-4A29-8194-E34235A40D38}" destId="{C690E563-C282-44A3-9CA1-8BD365EFBB43}" srcOrd="1" destOrd="0" presId="urn:microsoft.com/office/officeart/2005/8/layout/hierarchy4"/>
    <dgm:cxn modelId="{4FE07BD4-6DCF-4E3B-B2CE-D370B83E4E68}" type="presParOf" srcId="{0F09D12B-0819-4786-A852-6AC790607EA5}" destId="{36593787-9236-45BC-B4A2-3B5C1A46B9BB}" srcOrd="1" destOrd="0" presId="urn:microsoft.com/office/officeart/2005/8/layout/hierarchy4"/>
    <dgm:cxn modelId="{F1511F5B-9169-40A8-AAD6-7F0A1F849F21}" type="presParOf" srcId="{0F09D12B-0819-4786-A852-6AC790607EA5}" destId="{0DF01AB8-F461-4D1B-BE1B-2D7883498A87}" srcOrd="2" destOrd="0" presId="urn:microsoft.com/office/officeart/2005/8/layout/hierarchy4"/>
    <dgm:cxn modelId="{98B0025F-8123-42CB-931A-80F88CCCC6D8}" type="presParOf" srcId="{0DF01AB8-F461-4D1B-BE1B-2D7883498A87}" destId="{E4337126-E1D7-41E5-B30C-91684B81CDCF}" srcOrd="0" destOrd="0" presId="urn:microsoft.com/office/officeart/2005/8/layout/hierarchy4"/>
    <dgm:cxn modelId="{32249DA2-83FA-41EA-ABEF-19CA8CD40628}" type="presParOf" srcId="{0DF01AB8-F461-4D1B-BE1B-2D7883498A87}" destId="{793B54F0-8E01-427B-8059-D18F99D727E0}" srcOrd="1" destOrd="0" presId="urn:microsoft.com/office/officeart/2005/8/layout/hierarchy4"/>
    <dgm:cxn modelId="{FFDF99F3-421B-447B-8359-84863EA1C903}" type="presParOf" srcId="{CAA6DFE7-E7F8-436D-93B7-A6969D1841F8}" destId="{136107DB-0B8D-45BB-BF3F-92BD5C8687C4}" srcOrd="1" destOrd="0" presId="urn:microsoft.com/office/officeart/2005/8/layout/hierarchy4"/>
    <dgm:cxn modelId="{83F08A81-E7B3-4758-A0EF-0B8EEA4B24AA}" type="presParOf" srcId="{CAA6DFE7-E7F8-436D-93B7-A6969D1841F8}" destId="{E4DD6B2E-31BF-4F8D-8C31-C6699F84AE05}" srcOrd="2" destOrd="0" presId="urn:microsoft.com/office/officeart/2005/8/layout/hierarchy4"/>
    <dgm:cxn modelId="{64ECCA30-131D-439F-8134-421A397AB4A8}" type="presParOf" srcId="{E4DD6B2E-31BF-4F8D-8C31-C6699F84AE05}" destId="{36EF1CAD-CD78-49B6-841A-67BAE158353F}" srcOrd="0" destOrd="0" presId="urn:microsoft.com/office/officeart/2005/8/layout/hierarchy4"/>
    <dgm:cxn modelId="{D957760D-4539-485F-A8E4-EC77E1173642}" type="presParOf" srcId="{E4DD6B2E-31BF-4F8D-8C31-C6699F84AE05}" destId="{B1DFF40F-B200-4FCC-85B3-14D8BA32E2C4}" srcOrd="1" destOrd="0" presId="urn:microsoft.com/office/officeart/2005/8/layout/hierarchy4"/>
    <dgm:cxn modelId="{6810464E-6B50-43E0-AFE8-E2F5A856DABB}" type="presParOf" srcId="{E4DD6B2E-31BF-4F8D-8C31-C6699F84AE05}" destId="{0C534463-9357-4648-AF55-7561A6BD9A69}" srcOrd="2" destOrd="0" presId="urn:microsoft.com/office/officeart/2005/8/layout/hierarchy4"/>
    <dgm:cxn modelId="{BB70C6BA-F2C4-45CA-877A-C8B77A2C8870}" type="presParOf" srcId="{0C534463-9357-4648-AF55-7561A6BD9A69}" destId="{0D12D017-075D-4EAD-8386-1B861FAEDD88}" srcOrd="0" destOrd="0" presId="urn:microsoft.com/office/officeart/2005/8/layout/hierarchy4"/>
    <dgm:cxn modelId="{4E0C9044-6B4E-4284-BCA9-0CB180FBB769}" type="presParOf" srcId="{0D12D017-075D-4EAD-8386-1B861FAEDD88}" destId="{28778A31-EC17-4826-8944-6AEEBD032B1A}" srcOrd="0" destOrd="0" presId="urn:microsoft.com/office/officeart/2005/8/layout/hierarchy4"/>
    <dgm:cxn modelId="{C89ADE0C-CD88-4D30-A2BE-5346CE729BAD}" type="presParOf" srcId="{0D12D017-075D-4EAD-8386-1B861FAEDD88}" destId="{156A924E-DCDE-41AC-92BE-DFB8FDE0556E}" srcOrd="1" destOrd="0" presId="urn:microsoft.com/office/officeart/2005/8/layout/hierarchy4"/>
    <dgm:cxn modelId="{6A91ACEA-9A8E-4A7D-993B-11B18CF1D9A0}" type="presParOf" srcId="{0D12D017-075D-4EAD-8386-1B861FAEDD88}" destId="{30B5B74C-8326-4D43-A6E8-6FC6C4730A70}" srcOrd="2" destOrd="0" presId="urn:microsoft.com/office/officeart/2005/8/layout/hierarchy4"/>
    <dgm:cxn modelId="{87EC60C5-7AD6-4E33-8579-9A4314F5B010}" type="presParOf" srcId="{30B5B74C-8326-4D43-A6E8-6FC6C4730A70}" destId="{37973DE6-B3AB-4233-895C-928A5417B55F}" srcOrd="0" destOrd="0" presId="urn:microsoft.com/office/officeart/2005/8/layout/hierarchy4"/>
    <dgm:cxn modelId="{92B05802-789F-4596-AE3E-FCBAEF6F3B65}" type="presParOf" srcId="{37973DE6-B3AB-4233-895C-928A5417B55F}" destId="{881F42E4-EBDE-461D-8222-D7D7C100E2B0}" srcOrd="0" destOrd="0" presId="urn:microsoft.com/office/officeart/2005/8/layout/hierarchy4"/>
    <dgm:cxn modelId="{B8A1429F-3ECB-44DB-878D-5C97164FA73C}" type="presParOf" srcId="{37973DE6-B3AB-4233-895C-928A5417B55F}" destId="{D0F7F5F8-EEC4-4E54-8BC8-7B4A50C121A4}" srcOrd="1" destOrd="0" presId="urn:microsoft.com/office/officeart/2005/8/layout/hierarchy4"/>
    <dgm:cxn modelId="{D80E11A2-FC15-415D-BED7-1E7330B78D04}" type="presParOf" srcId="{30B5B74C-8326-4D43-A6E8-6FC6C4730A70}" destId="{D5938DC4-1146-4DC4-B676-7E714052A7CB}" srcOrd="1" destOrd="0" presId="urn:microsoft.com/office/officeart/2005/8/layout/hierarchy4"/>
    <dgm:cxn modelId="{449E644D-3776-45A1-BE93-76013ED7DF0B}" type="presParOf" srcId="{30B5B74C-8326-4D43-A6E8-6FC6C4730A70}" destId="{337691DE-0740-4F54-9AC3-6D9A05C0225D}" srcOrd="2" destOrd="0" presId="urn:microsoft.com/office/officeart/2005/8/layout/hierarchy4"/>
    <dgm:cxn modelId="{F8BCCD33-DA6B-4037-8BCB-A9878A5FAE6C}" type="presParOf" srcId="{337691DE-0740-4F54-9AC3-6D9A05C0225D}" destId="{44D9A663-3498-4A7F-BE86-C91BCC0BDAAE}" srcOrd="0" destOrd="0" presId="urn:microsoft.com/office/officeart/2005/8/layout/hierarchy4"/>
    <dgm:cxn modelId="{CF029A9F-7533-4C7B-9199-8DAECC0AA34F}" type="presParOf" srcId="{337691DE-0740-4F54-9AC3-6D9A05C0225D}" destId="{FFA45A6A-5254-4EAF-BFE8-5A1D2E75C9A0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0C1AB9-408C-4999-93E5-A61DBFE399C8}">
      <dsp:nvSpPr>
        <dsp:cNvPr id="0" name=""/>
        <dsp:cNvSpPr/>
      </dsp:nvSpPr>
      <dsp:spPr>
        <a:xfrm>
          <a:off x="0" y="16817"/>
          <a:ext cx="8761371" cy="5700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Jogviszony</a:t>
          </a:r>
        </a:p>
      </dsp:txBody>
      <dsp:txXfrm>
        <a:off x="16697" y="33514"/>
        <a:ext cx="8727977" cy="536670"/>
      </dsp:txXfrm>
    </dsp:sp>
    <dsp:sp modelId="{3FE82A97-4EBA-4BE7-9BFE-25899BBECBB7}">
      <dsp:nvSpPr>
        <dsp:cNvPr id="0" name=""/>
        <dsp:cNvSpPr/>
      </dsp:nvSpPr>
      <dsp:spPr>
        <a:xfrm>
          <a:off x="5430" y="677698"/>
          <a:ext cx="5781457" cy="5700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kern="1200" dirty="0"/>
            <a:t>Megbízási jogviszony</a:t>
          </a:r>
        </a:p>
      </dsp:txBody>
      <dsp:txXfrm>
        <a:off x="22127" y="694395"/>
        <a:ext cx="5748063" cy="536670"/>
      </dsp:txXfrm>
    </dsp:sp>
    <dsp:sp modelId="{5BD70125-08F5-4781-8261-FE99E13BBDCF}">
      <dsp:nvSpPr>
        <dsp:cNvPr id="0" name=""/>
        <dsp:cNvSpPr/>
      </dsp:nvSpPr>
      <dsp:spPr>
        <a:xfrm>
          <a:off x="5430" y="1355342"/>
          <a:ext cx="2861000" cy="5700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kern="1200" dirty="0"/>
            <a:t>Számlás (bruttó) - vállalkozó</a:t>
          </a:r>
        </a:p>
      </dsp:txBody>
      <dsp:txXfrm>
        <a:off x="22127" y="1372039"/>
        <a:ext cx="2827606" cy="536670"/>
      </dsp:txXfrm>
    </dsp:sp>
    <dsp:sp modelId="{0B034D8C-FA01-4DBF-9C9B-742D77EEB799}">
      <dsp:nvSpPr>
        <dsp:cNvPr id="0" name=""/>
        <dsp:cNvSpPr/>
      </dsp:nvSpPr>
      <dsp:spPr>
        <a:xfrm>
          <a:off x="5430" y="2032987"/>
          <a:ext cx="1415636" cy="5700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kern="1200" dirty="0"/>
            <a:t>Nettó</a:t>
          </a:r>
        </a:p>
      </dsp:txBody>
      <dsp:txXfrm>
        <a:off x="22127" y="2049684"/>
        <a:ext cx="1382242" cy="536670"/>
      </dsp:txXfrm>
    </dsp:sp>
    <dsp:sp modelId="{714463CC-996D-4202-B613-FEDEC01A2B0C}">
      <dsp:nvSpPr>
        <dsp:cNvPr id="0" name=""/>
        <dsp:cNvSpPr/>
      </dsp:nvSpPr>
      <dsp:spPr>
        <a:xfrm>
          <a:off x="1450794" y="2032987"/>
          <a:ext cx="1415636" cy="5700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kern="1200" dirty="0"/>
            <a:t>Áfa</a:t>
          </a:r>
        </a:p>
      </dsp:txBody>
      <dsp:txXfrm>
        <a:off x="1467491" y="2049684"/>
        <a:ext cx="1382242" cy="536670"/>
      </dsp:txXfrm>
    </dsp:sp>
    <dsp:sp modelId="{B848D9CA-7CC3-4ECB-81DE-F4487C9E1FDA}">
      <dsp:nvSpPr>
        <dsp:cNvPr id="0" name=""/>
        <dsp:cNvSpPr/>
      </dsp:nvSpPr>
      <dsp:spPr>
        <a:xfrm>
          <a:off x="2925887" y="1355342"/>
          <a:ext cx="2861000" cy="5700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kern="1200" dirty="0"/>
            <a:t>Számfejtős (ráfordítás) - magánszemély</a:t>
          </a:r>
        </a:p>
      </dsp:txBody>
      <dsp:txXfrm>
        <a:off x="2942584" y="1372039"/>
        <a:ext cx="2827606" cy="536670"/>
      </dsp:txXfrm>
    </dsp:sp>
    <dsp:sp modelId="{DC1183B1-FB31-450F-9850-D49175A970EC}">
      <dsp:nvSpPr>
        <dsp:cNvPr id="0" name=""/>
        <dsp:cNvSpPr/>
      </dsp:nvSpPr>
      <dsp:spPr>
        <a:xfrm>
          <a:off x="2925887" y="2032987"/>
          <a:ext cx="1415636" cy="5700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kern="1200" dirty="0"/>
            <a:t>Bruttó megbízási díj</a:t>
          </a:r>
        </a:p>
      </dsp:txBody>
      <dsp:txXfrm>
        <a:off x="2942584" y="2049684"/>
        <a:ext cx="1382242" cy="536670"/>
      </dsp:txXfrm>
    </dsp:sp>
    <dsp:sp modelId="{E4337126-E1D7-41E5-B30C-91684B81CDCF}">
      <dsp:nvSpPr>
        <dsp:cNvPr id="0" name=""/>
        <dsp:cNvSpPr/>
      </dsp:nvSpPr>
      <dsp:spPr>
        <a:xfrm>
          <a:off x="4371251" y="2032987"/>
          <a:ext cx="1415636" cy="5700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kern="1200" dirty="0"/>
            <a:t>Járulék</a:t>
          </a:r>
        </a:p>
      </dsp:txBody>
      <dsp:txXfrm>
        <a:off x="4387948" y="2049684"/>
        <a:ext cx="1382242" cy="536670"/>
      </dsp:txXfrm>
    </dsp:sp>
    <dsp:sp modelId="{36EF1CAD-CD78-49B6-841A-67BAE158353F}">
      <dsp:nvSpPr>
        <dsp:cNvPr id="0" name=""/>
        <dsp:cNvSpPr/>
      </dsp:nvSpPr>
      <dsp:spPr>
        <a:xfrm>
          <a:off x="5905801" y="677698"/>
          <a:ext cx="2861000" cy="5700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kern="1200" dirty="0"/>
            <a:t>Munkavállalói jogviszony</a:t>
          </a:r>
        </a:p>
      </dsp:txBody>
      <dsp:txXfrm>
        <a:off x="5922498" y="694395"/>
        <a:ext cx="2827606" cy="536670"/>
      </dsp:txXfrm>
    </dsp:sp>
    <dsp:sp modelId="{28778A31-EC17-4826-8944-6AEEBD032B1A}">
      <dsp:nvSpPr>
        <dsp:cNvPr id="0" name=""/>
        <dsp:cNvSpPr/>
      </dsp:nvSpPr>
      <dsp:spPr>
        <a:xfrm>
          <a:off x="5905801" y="1355342"/>
          <a:ext cx="2861000" cy="5700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kern="1200" dirty="0"/>
            <a:t>Számfejtős (ráfordítás)</a:t>
          </a:r>
        </a:p>
      </dsp:txBody>
      <dsp:txXfrm>
        <a:off x="5922498" y="1372039"/>
        <a:ext cx="2827606" cy="536670"/>
      </dsp:txXfrm>
    </dsp:sp>
    <dsp:sp modelId="{881F42E4-EBDE-461D-8222-D7D7C100E2B0}">
      <dsp:nvSpPr>
        <dsp:cNvPr id="0" name=""/>
        <dsp:cNvSpPr/>
      </dsp:nvSpPr>
      <dsp:spPr>
        <a:xfrm>
          <a:off x="5905801" y="2032987"/>
          <a:ext cx="1415636" cy="5700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kern="1200" dirty="0"/>
            <a:t>Bruttó munkabér</a:t>
          </a:r>
        </a:p>
      </dsp:txBody>
      <dsp:txXfrm>
        <a:off x="5922498" y="2049684"/>
        <a:ext cx="1382242" cy="536670"/>
      </dsp:txXfrm>
    </dsp:sp>
    <dsp:sp modelId="{44D9A663-3498-4A7F-BE86-C91BCC0BDAAE}">
      <dsp:nvSpPr>
        <dsp:cNvPr id="0" name=""/>
        <dsp:cNvSpPr/>
      </dsp:nvSpPr>
      <dsp:spPr>
        <a:xfrm>
          <a:off x="7351165" y="2032987"/>
          <a:ext cx="1415636" cy="5700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kern="1200" dirty="0"/>
            <a:t>Járulék</a:t>
          </a:r>
        </a:p>
      </dsp:txBody>
      <dsp:txXfrm>
        <a:off x="7367862" y="2049684"/>
        <a:ext cx="1382242" cy="5366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1230F8-2015-46AC-9C15-B08EDE877F5D}" type="datetimeFigureOut">
              <a:rPr lang="hu-HU" smtClean="0"/>
              <a:t>2019. 07. 30.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51342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5C11E-540C-488B-B718-84796C0B45F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36585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1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123891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A5C11E-540C-488B-B718-84796C0B45F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3933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A5C11E-540C-488B-B718-84796C0B45F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69058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A5C11E-540C-488B-B718-84796C0B45F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8682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71203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586695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A5C11E-540C-488B-B718-84796C0B45F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13215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891602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825161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431004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99063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734910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829254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671016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22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110405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23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776391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A5C11E-540C-488B-B718-84796C0B45F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65909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25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590656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26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67320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27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801401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28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454767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29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20669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629165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A5C11E-540C-488B-B718-84796C0B45F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12479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31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23891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A5C11E-540C-488B-B718-84796C0B45F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07844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476844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265524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36294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756271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4751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2019. 07. 30.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05236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2019. 07. 30.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20357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2019. 07. 30.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374088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8"/>
          <p:cNvSpPr>
            <a:spLocks noGrp="1"/>
          </p:cNvSpPr>
          <p:nvPr>
            <p:ph type="title" hasCustomPrompt="1"/>
          </p:nvPr>
        </p:nvSpPr>
        <p:spPr>
          <a:xfrm>
            <a:off x="4495800" y="2286000"/>
            <a:ext cx="4419600" cy="1143000"/>
          </a:xfrm>
        </p:spPr>
        <p:txBody>
          <a:bodyPr anchor="t">
            <a:noAutofit/>
          </a:bodyPr>
          <a:lstStyle>
            <a:lvl1pPr algn="l">
              <a:defRPr sz="4400" b="1" cap="all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hu-HU" dirty="0"/>
              <a:t>Prezentáció Címe</a:t>
            </a:r>
            <a:endParaRPr lang="en-US" dirty="0"/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4495800" y="3886200"/>
            <a:ext cx="4343400" cy="914400"/>
          </a:xfrm>
        </p:spPr>
        <p:txBody>
          <a:bodyPr wrap="square" anchor="t"/>
          <a:lstStyle>
            <a:lvl1pPr marL="514350" indent="-514350" algn="l">
              <a:spcAft>
                <a:spcPts val="600"/>
              </a:spcAft>
              <a:buFontTx/>
              <a:buNone/>
              <a:defRPr cap="all" baseline="0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buNone/>
              <a:defRPr/>
            </a:lvl2pPr>
          </a:lstStyle>
          <a:p>
            <a:pPr lvl="0"/>
            <a:r>
              <a:rPr lang="hu-HU" dirty="0"/>
              <a:t>Click to edit Alcím</a:t>
            </a:r>
          </a:p>
          <a:p>
            <a:pPr lvl="0"/>
            <a:endParaRPr lang="hu-H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572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dirty="0"/>
              <a:t>Click to edit Master text styles</a:t>
            </a:r>
          </a:p>
          <a:p>
            <a:pPr lvl="1"/>
            <a:r>
              <a:rPr lang="hu-HU" dirty="0"/>
              <a:t>Second level</a:t>
            </a:r>
          </a:p>
          <a:p>
            <a:pPr lvl="2"/>
            <a:r>
              <a:rPr lang="hu-HU" dirty="0"/>
              <a:t>Third level</a:t>
            </a:r>
          </a:p>
          <a:p>
            <a:pPr lvl="3"/>
            <a:r>
              <a:rPr lang="hu-HU" dirty="0"/>
              <a:t>Fourth level</a:t>
            </a:r>
          </a:p>
          <a:p>
            <a:pPr lvl="4"/>
            <a:r>
              <a:rPr lang="hu-HU" dirty="0"/>
              <a:t>Fifth level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334000" y="1600200"/>
            <a:ext cx="3352800" cy="41148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609600"/>
          </a:xfrm>
        </p:spPr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52400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4142871-7357-434F-A8F3-CECC6D136ADE}" type="datetimeFigureOut">
              <a:rPr lang="en-US" smtClean="0"/>
              <a:pPr/>
              <a:t>7/30/2019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02C4939-F161-2245-8138-B1FA9F0D34C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457200" y="38100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Click to edit Master title style</a:t>
            </a:r>
            <a:endParaRPr kumimoji="0" lang="en-US" sz="2400" b="1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2019. 07. 30.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29614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2019. 07. 30.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69027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2019. 07. 30.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34561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2019. 07. 30.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456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2019. 07. 30.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86175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2019. 07. 30.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95172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2019. 07. 30.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28776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2019. 07. 30.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0349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05FFA-4383-4574-9830-A5FF25BE8406}" type="datetimeFigureOut">
              <a:rPr lang="hu-HU" smtClean="0"/>
              <a:t>2019. 07. 30.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  <p:pic>
        <p:nvPicPr>
          <p:cNvPr id="7" name="Picture 8" descr="prezentacio_2020_beliv_bg_ME.jpg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715" y="0"/>
            <a:ext cx="9142569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082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50" r:id="rId13"/>
    <p:sldLayoutId id="2147483656" r:id="rId14"/>
    <p:sldLayoutId id="2147483657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jpg"/><Relationship Id="rId4" Type="http://schemas.openxmlformats.org/officeDocument/2006/relationships/image" Target="../media/image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4.jpg"/><Relationship Id="rId5" Type="http://schemas.openxmlformats.org/officeDocument/2006/relationships/image" Target="../media/image8.jpg"/><Relationship Id="rId4" Type="http://schemas.openxmlformats.org/officeDocument/2006/relationships/image" Target="../media/image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jpg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jpg"/><Relationship Id="rId4" Type="http://schemas.openxmlformats.org/officeDocument/2006/relationships/image" Target="../media/image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jp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1224136"/>
          </a:xfrm>
        </p:spPr>
        <p:txBody>
          <a:bodyPr/>
          <a:lstStyle/>
          <a:p>
            <a:pPr algn="ctr"/>
            <a:r>
              <a:rPr lang="hu-HU" sz="3600" i="1" dirty="0"/>
              <a:t>környezettudatos szemlélet elterjesztése</a:t>
            </a:r>
            <a:br>
              <a:rPr lang="hu-HU" sz="3600" i="1" dirty="0"/>
            </a:br>
            <a:br>
              <a:rPr lang="hu-HU" sz="3600" i="1" dirty="0"/>
            </a:b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TOP-7.1.1-16-H-065-4.1</a:t>
            </a:r>
            <a:b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és</a:t>
            </a:r>
            <a:b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TOP-7.1.1-16-H-065-4.2</a:t>
            </a:r>
            <a:b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2600" b="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clrChange>
              <a:clrFrom>
                <a:srgbClr val="414143"/>
              </a:clrFrom>
              <a:clrTo>
                <a:srgbClr val="41414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725144"/>
            <a:ext cx="3960440" cy="2640294"/>
          </a:xfrm>
          <a:prstGeom prst="rect">
            <a:avLst/>
          </a:prstGeom>
        </p:spPr>
      </p:pic>
      <p:sp>
        <p:nvSpPr>
          <p:cNvPr id="5" name="Cím 1"/>
          <p:cNvSpPr txBox="1">
            <a:spLocks/>
          </p:cNvSpPr>
          <p:nvPr/>
        </p:nvSpPr>
        <p:spPr>
          <a:xfrm>
            <a:off x="323528" y="3615593"/>
            <a:ext cx="5760640" cy="8052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 algn="ctr" defTabSz="914400">
              <a:spcBef>
                <a:spcPct val="20000"/>
              </a:spcBef>
              <a:buFont typeface="Arial" panose="020B0604020202020204" pitchFamily="34" charset="0"/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indent="0" algn="ctr" defTabSz="914400">
              <a:spcBef>
                <a:spcPct val="20000"/>
              </a:spcBef>
              <a:buFont typeface="Arial" panose="020B0604020202020204" pitchFamily="34" charset="0"/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indent="0" algn="ctr" defTabSz="914400">
              <a:spcBef>
                <a:spcPct val="20000"/>
              </a:spcBef>
              <a:buFont typeface="Arial" panose="020B0604020202020204" pitchFamily="34" charset="0"/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indent="0" algn="ctr" defTabSz="914400">
              <a:spcBef>
                <a:spcPct val="200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indent="0" algn="ctr" defTabSz="914400">
              <a:spcBef>
                <a:spcPct val="200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indent="0" algn="ctr" defTabSz="914400">
              <a:spcBef>
                <a:spcPct val="200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indent="0" algn="ctr" defTabSz="914400">
              <a:spcBef>
                <a:spcPct val="200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indent="0" algn="ctr" defTabSz="914400">
              <a:spcBef>
                <a:spcPct val="200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indent="0" algn="ctr" defTabSz="914400">
              <a:spcBef>
                <a:spcPct val="200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PÉNZÜGYI TERVEZÉS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2346074" y="4794835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2019.07.30.</a:t>
            </a:r>
          </a:p>
        </p:txBody>
      </p:sp>
    </p:spTree>
    <p:extLst>
      <p:ext uri="{BB962C8B-B14F-4D97-AF65-F5344CB8AC3E}">
        <p14:creationId xmlns:p14="http://schemas.microsoft.com/office/powerpoint/2010/main" val="1169770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157200"/>
            <a:ext cx="9144000" cy="926976"/>
          </a:xfrm>
        </p:spPr>
        <p:txBody>
          <a:bodyPr/>
          <a:lstStyle/>
          <a:p>
            <a:pPr algn="ctr"/>
            <a:r>
              <a:rPr lang="hu-HU" sz="2800" dirty="0"/>
              <a:t>Elszámolható költségek (4)</a:t>
            </a:r>
          </a:p>
        </p:txBody>
      </p:sp>
      <p:graphicFrame>
        <p:nvGraphicFramePr>
          <p:cNvPr id="4" name="Táblázat 3">
            <a:extLst>
              <a:ext uri="{FF2B5EF4-FFF2-40B4-BE49-F238E27FC236}">
                <a16:creationId xmlns:a16="http://schemas.microsoft.com/office/drawing/2014/main" id="{E8C3E8AC-B9AC-4813-B5F3-B2BC284971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8305722"/>
              </p:ext>
            </p:extLst>
          </p:nvPr>
        </p:nvGraphicFramePr>
        <p:xfrm>
          <a:off x="0" y="1241504"/>
          <a:ext cx="9144000" cy="5643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15034424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433050401"/>
                    </a:ext>
                  </a:extLst>
                </a:gridCol>
              </a:tblGrid>
              <a:tr h="324472">
                <a:tc gridSpan="2">
                  <a:txBody>
                    <a:bodyPr/>
                    <a:lstStyle/>
                    <a:p>
                      <a:pPr algn="ctr"/>
                      <a:r>
                        <a:rPr lang="hu-HU" sz="2000" u="none" dirty="0"/>
                        <a:t>Projektmenedzsment költség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27304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b="1" dirty="0"/>
                        <a:t>TOP-7.1.1-16-H-065-4.1 (ERFA)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000" b="1" dirty="0"/>
                        <a:t>TOP-7.1.1-16-H-065-4.2 (ESZA)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7733302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just"/>
                      <a:r>
                        <a:rPr lang="hu-HU" sz="1800" u="none" dirty="0"/>
                        <a:t>a 272/2014 (XI. 5.) Kormányrendelet 5. sz. mellékletének 3.8.2. pontjában, a közszféra szervezetekre vonatkozó speciális előírások figyelembevételével az alábbi költségtípusok számolhatók el a projekt menedzsment keretében:</a:t>
                      </a:r>
                    </a:p>
                    <a:p>
                      <a:pPr algn="l"/>
                      <a:endParaRPr lang="hu-HU" sz="1800" u="none" dirty="0"/>
                    </a:p>
                    <a:p>
                      <a:pPr algn="l"/>
                      <a:r>
                        <a:rPr lang="hu-HU" sz="1800" u="sng" dirty="0"/>
                        <a:t>Projektmenedzsment személyi jellegű ráfordítása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hu-HU" sz="1800" u="none" dirty="0"/>
                        <a:t>munkabér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hu-HU" sz="1800" u="none" dirty="0"/>
                        <a:t>foglalkoztatást terhelő adók, járulékok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hu-HU" sz="1800" u="none" dirty="0"/>
                        <a:t>személyi jellegű egyéb kifizetések</a:t>
                      </a:r>
                    </a:p>
                    <a:p>
                      <a:pPr algn="l"/>
                      <a:r>
                        <a:rPr lang="hu-HU" sz="1800" u="sng" dirty="0"/>
                        <a:t>Projektmenedzsmenthez kapcsolódó útiköltség, kiküldetési költség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hu-HU" sz="1800" u="none" dirty="0"/>
                        <a:t>utazási költség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hu-HU" sz="1800" u="none" dirty="0"/>
                        <a:t>helyi közlekedés költségei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hu-HU" sz="1800" u="none" dirty="0"/>
                        <a:t>napidíj</a:t>
                      </a:r>
                    </a:p>
                    <a:p>
                      <a:pPr algn="l"/>
                      <a:r>
                        <a:rPr lang="hu-HU" sz="1800" u="sng" dirty="0"/>
                        <a:t>Projektmenedzsmenthez </a:t>
                      </a:r>
                      <a:r>
                        <a:rPr lang="hu-HU" sz="1800" u="sng" dirty="0" err="1"/>
                        <a:t>igénybevett</a:t>
                      </a:r>
                      <a:r>
                        <a:rPr lang="hu-HU" sz="1800" u="sng" dirty="0"/>
                        <a:t> szakértői szolgáltatás díja</a:t>
                      </a:r>
                    </a:p>
                    <a:p>
                      <a:pPr algn="l"/>
                      <a:r>
                        <a:rPr lang="hu-HU" sz="1800" u="sng" dirty="0"/>
                        <a:t>Egyéb projektmenedzsment költség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hu-HU" sz="1800" u="none" dirty="0"/>
                        <a:t>projektmenedzsmenthez kapcsolódó iroda, eszköz és immateriális javak bérleti költsége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hu-HU" sz="1800" u="none" dirty="0"/>
                        <a:t>projektmenedzsmenthez kapcsolódó anyag és kis értékű eszközök költsége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hu-HU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1135027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hu-HU" sz="1800" b="1" u="none" dirty="0"/>
                        <a:t>Projektmenedzsment </a:t>
                      </a:r>
                      <a:r>
                        <a:rPr lang="hu-HU" sz="1800" b="1" u="none" dirty="0" err="1"/>
                        <a:t>ktg</a:t>
                      </a:r>
                      <a:r>
                        <a:rPr lang="hu-HU" sz="1800" b="1" u="none" dirty="0"/>
                        <a:t>.: az elszámolható </a:t>
                      </a:r>
                      <a:r>
                        <a:rPr lang="hu-HU" sz="1800" b="1" u="none" dirty="0" err="1"/>
                        <a:t>ktg</a:t>
                      </a:r>
                      <a:r>
                        <a:rPr lang="hu-HU" sz="1800" b="1" u="none" dirty="0"/>
                        <a:t>.</a:t>
                      </a:r>
                      <a:r>
                        <a:rPr lang="hu-HU" sz="1800" b="1" u="none" dirty="0">
                          <a:solidFill>
                            <a:srgbClr val="244AAD"/>
                          </a:solidFill>
                        </a:rPr>
                        <a:t> </a:t>
                      </a:r>
                      <a:r>
                        <a:rPr lang="hu-HU" sz="1800" b="1" u="none" dirty="0" err="1">
                          <a:solidFill>
                            <a:srgbClr val="244AAD"/>
                          </a:solidFill>
                        </a:rPr>
                        <a:t>max</a:t>
                      </a:r>
                      <a:r>
                        <a:rPr lang="hu-HU" sz="1800" b="1" u="none" dirty="0">
                          <a:solidFill>
                            <a:srgbClr val="244AAD"/>
                          </a:solidFill>
                        </a:rPr>
                        <a:t>. 2,5 %-a 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5020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33193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157200"/>
            <a:ext cx="9144000" cy="926976"/>
          </a:xfrm>
        </p:spPr>
        <p:txBody>
          <a:bodyPr/>
          <a:lstStyle/>
          <a:p>
            <a:pPr algn="ctr"/>
            <a:r>
              <a:rPr lang="hu-HU" sz="2800" dirty="0"/>
              <a:t>Elszámolható költségek (5)</a:t>
            </a:r>
          </a:p>
        </p:txBody>
      </p:sp>
      <p:graphicFrame>
        <p:nvGraphicFramePr>
          <p:cNvPr id="4" name="Táblázat 3">
            <a:extLst>
              <a:ext uri="{FF2B5EF4-FFF2-40B4-BE49-F238E27FC236}">
                <a16:creationId xmlns:a16="http://schemas.microsoft.com/office/drawing/2014/main" id="{E8C3E8AC-B9AC-4813-B5F3-B2BC284971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1344603"/>
              </p:ext>
            </p:extLst>
          </p:nvPr>
        </p:nvGraphicFramePr>
        <p:xfrm>
          <a:off x="16808" y="3879480"/>
          <a:ext cx="9127192" cy="1511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39168">
                  <a:extLst>
                    <a:ext uri="{9D8B030D-6E8A-4147-A177-3AD203B41FA5}">
                      <a16:colId xmlns:a16="http://schemas.microsoft.com/office/drawing/2014/main" val="150344240"/>
                    </a:ext>
                  </a:extLst>
                </a:gridCol>
                <a:gridCol w="4788024">
                  <a:extLst>
                    <a:ext uri="{9D8B030D-6E8A-4147-A177-3AD203B41FA5}">
                      <a16:colId xmlns:a16="http://schemas.microsoft.com/office/drawing/2014/main" val="433050401"/>
                    </a:ext>
                  </a:extLst>
                </a:gridCol>
              </a:tblGrid>
              <a:tr h="413856">
                <a:tc gridSpan="2">
                  <a:txBody>
                    <a:bodyPr/>
                    <a:lstStyle/>
                    <a:p>
                      <a:pPr algn="ctr"/>
                      <a:r>
                        <a:rPr lang="hu-HU" sz="2000" u="none" dirty="0"/>
                        <a:t>Szakmai megvalósításhoz kapcsolódó egyéb költségek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27304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b="1" dirty="0"/>
                        <a:t>TOP-7.1.1-16-H-065-4.1 (ERFA)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000" b="1" dirty="0"/>
                        <a:t>TOP-7.1.1-16-H-065-4.2 (ESZA)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7733302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b="0" u="sng" dirty="0"/>
                        <a:t>Szakmai megvalósításhoz, kapcsolódó anyagköltség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hu-HU" sz="2000" b="0" dirty="0"/>
                        <a:t>Szakmai megvalósításhoz kapcsolódó anyagköltség</a:t>
                      </a:r>
                      <a:endParaRPr lang="hu-HU" sz="20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1707616"/>
                  </a:ext>
                </a:extLst>
              </a:tr>
            </a:tbl>
          </a:graphicData>
        </a:graphic>
      </p:graphicFrame>
      <p:graphicFrame>
        <p:nvGraphicFramePr>
          <p:cNvPr id="5" name="Táblázat 4">
            <a:extLst>
              <a:ext uri="{FF2B5EF4-FFF2-40B4-BE49-F238E27FC236}">
                <a16:creationId xmlns:a16="http://schemas.microsoft.com/office/drawing/2014/main" id="{4A94C581-F20A-45AC-BBA2-6037C6CFD5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1759290"/>
              </p:ext>
            </p:extLst>
          </p:nvPr>
        </p:nvGraphicFramePr>
        <p:xfrm>
          <a:off x="8404" y="1541904"/>
          <a:ext cx="9144000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47572">
                  <a:extLst>
                    <a:ext uri="{9D8B030D-6E8A-4147-A177-3AD203B41FA5}">
                      <a16:colId xmlns:a16="http://schemas.microsoft.com/office/drawing/2014/main" val="150344240"/>
                    </a:ext>
                  </a:extLst>
                </a:gridCol>
                <a:gridCol w="4796428">
                  <a:extLst>
                    <a:ext uri="{9D8B030D-6E8A-4147-A177-3AD203B41FA5}">
                      <a16:colId xmlns:a16="http://schemas.microsoft.com/office/drawing/2014/main" val="433050401"/>
                    </a:ext>
                  </a:extLst>
                </a:gridCol>
              </a:tblGrid>
              <a:tr h="324472">
                <a:tc gridSpan="2">
                  <a:txBody>
                    <a:bodyPr/>
                    <a:lstStyle/>
                    <a:p>
                      <a:pPr algn="ctr"/>
                      <a:r>
                        <a:rPr lang="hu-HU" sz="2000" u="none" dirty="0"/>
                        <a:t>Célcsoport támogatásának költségei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27304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b="1" dirty="0"/>
                        <a:t>TOP-7.1.1-16-H-065-4.1 (ERFA)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000" b="1" dirty="0"/>
                        <a:t>TOP-7.1.1-16-H-065-4.2 (ESZA)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77333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2000" b="0" u="sng" dirty="0"/>
                        <a:t>Célcsoport útiköltsége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hu-HU" sz="2000" b="0" dirty="0"/>
                        <a:t>programon történő részvételhez kapcsolódó utazás, étkezés, szállás, belépő költsége</a:t>
                      </a:r>
                      <a:endParaRPr lang="hu-HU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61707616"/>
                  </a:ext>
                </a:extLst>
              </a:tr>
            </a:tbl>
          </a:graphicData>
        </a:graphic>
      </p:graphicFrame>
      <p:pic>
        <p:nvPicPr>
          <p:cNvPr id="7" name="Kép 6">
            <a:extLst>
              <a:ext uri="{FF2B5EF4-FFF2-40B4-BE49-F238E27FC236}">
                <a16:creationId xmlns:a16="http://schemas.microsoft.com/office/drawing/2014/main" id="{A8D8C5C8-182E-4EBA-A83F-2C767DA463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000" y="5373000"/>
            <a:ext cx="3960000" cy="148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5854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157200"/>
            <a:ext cx="9144000" cy="926976"/>
          </a:xfrm>
        </p:spPr>
        <p:txBody>
          <a:bodyPr/>
          <a:lstStyle/>
          <a:p>
            <a:pPr algn="ctr"/>
            <a:r>
              <a:rPr lang="hu-HU" sz="2800" dirty="0"/>
              <a:t>Elszámolható költségek (6)</a:t>
            </a:r>
          </a:p>
        </p:txBody>
      </p:sp>
      <p:graphicFrame>
        <p:nvGraphicFramePr>
          <p:cNvPr id="6" name="Táblázat 5">
            <a:extLst>
              <a:ext uri="{FF2B5EF4-FFF2-40B4-BE49-F238E27FC236}">
                <a16:creationId xmlns:a16="http://schemas.microsoft.com/office/drawing/2014/main" id="{5E9FB70D-E020-4DB7-8F4F-6A741690D8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8073641"/>
              </p:ext>
            </p:extLst>
          </p:nvPr>
        </p:nvGraphicFramePr>
        <p:xfrm>
          <a:off x="-8404" y="1308079"/>
          <a:ext cx="9144000" cy="3962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15034424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433050401"/>
                    </a:ext>
                  </a:extLst>
                </a:gridCol>
              </a:tblGrid>
              <a:tr h="324472">
                <a:tc gridSpan="2">
                  <a:txBody>
                    <a:bodyPr/>
                    <a:lstStyle/>
                    <a:p>
                      <a:pPr algn="ctr"/>
                      <a:r>
                        <a:rPr lang="hu-HU" sz="2000" u="none" dirty="0"/>
                        <a:t>Általános (rezsi) költség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27304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b="1" dirty="0"/>
                        <a:t>TOP-7.1.1-16-H-065-4.1 (ERFA)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000" b="1" dirty="0"/>
                        <a:t>TOP-7.1.1-16-H-065-4.2 (ESZA)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7733302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541338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b="0" u="sng" dirty="0"/>
                        <a:t>Általános vállalat-irányítási költség</a:t>
                      </a:r>
                    </a:p>
                    <a:p>
                      <a:pPr marL="541338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b="0" u="sng" dirty="0"/>
                        <a:t>Egyéb általános (rezsi) költség</a:t>
                      </a:r>
                    </a:p>
                    <a:p>
                      <a:pPr marL="1169988" marR="0" lvl="0" indent="-2651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628650" algn="l"/>
                        </a:tabLst>
                        <a:defRPr/>
                      </a:pPr>
                      <a:r>
                        <a:rPr lang="hu-HU" sz="2000" b="0" u="none" dirty="0"/>
                        <a:t>kommunikációs és postaforgalmi szolgáltatások költsége</a:t>
                      </a:r>
                    </a:p>
                    <a:p>
                      <a:pPr marL="1169988" marR="0" lvl="0" indent="-2651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628650" algn="l"/>
                        </a:tabLst>
                        <a:defRPr/>
                      </a:pPr>
                      <a:r>
                        <a:rPr lang="hu-HU" sz="2000" b="0" u="none" dirty="0"/>
                        <a:t>közüzemi szolgáltatások költsége</a:t>
                      </a:r>
                    </a:p>
                    <a:p>
                      <a:pPr marL="1169988" marR="0" lvl="0" indent="-2651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628650" algn="l"/>
                        </a:tabLst>
                        <a:defRPr/>
                      </a:pPr>
                      <a:r>
                        <a:rPr lang="hu-HU" sz="2000" b="0" u="none" dirty="0"/>
                        <a:t>bankszámla nyitás és vezetés költsége (ide értve a tranzakciós díjat is) – </a:t>
                      </a:r>
                      <a:r>
                        <a:rPr lang="hu-HU" sz="1800" b="0" i="1" u="none" dirty="0"/>
                        <a:t>amennyiben a támogatás fogadására és kezelésére elkülönített számlán kerül nyitásra</a:t>
                      </a:r>
                    </a:p>
                    <a:p>
                      <a:pPr marL="1169988" marR="0" lvl="0" indent="-2651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628650" algn="l"/>
                        </a:tabLst>
                        <a:defRPr/>
                      </a:pPr>
                      <a:r>
                        <a:rPr lang="hu-HU" sz="2000" b="0" u="none" dirty="0"/>
                        <a:t>dokumentációs és archiválási költség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17076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hu-HU" sz="2000" b="1" u="none" dirty="0"/>
                        <a:t>Általános </a:t>
                      </a:r>
                      <a:r>
                        <a:rPr lang="hu-HU" sz="2000" b="1" u="none" dirty="0" err="1"/>
                        <a:t>ktg</a:t>
                      </a:r>
                      <a:r>
                        <a:rPr lang="hu-HU" sz="2000" b="1" u="none" dirty="0"/>
                        <a:t>.: az elszámolható </a:t>
                      </a:r>
                      <a:r>
                        <a:rPr lang="hu-HU" sz="2000" b="1" u="none" dirty="0" err="1"/>
                        <a:t>ktg</a:t>
                      </a:r>
                      <a:r>
                        <a:rPr lang="hu-HU" sz="2000" b="1" u="none" dirty="0"/>
                        <a:t>.</a:t>
                      </a:r>
                      <a:r>
                        <a:rPr lang="hu-HU" sz="2000" b="1" u="none" dirty="0">
                          <a:solidFill>
                            <a:srgbClr val="244AAD"/>
                          </a:solidFill>
                        </a:rPr>
                        <a:t> </a:t>
                      </a:r>
                      <a:r>
                        <a:rPr lang="hu-HU" sz="2000" b="1" u="none" dirty="0" err="1">
                          <a:solidFill>
                            <a:srgbClr val="244AAD"/>
                          </a:solidFill>
                        </a:rPr>
                        <a:t>max</a:t>
                      </a:r>
                      <a:r>
                        <a:rPr lang="hu-HU" sz="2000" b="1" u="none" dirty="0">
                          <a:solidFill>
                            <a:srgbClr val="244AAD"/>
                          </a:solidFill>
                        </a:rPr>
                        <a:t>. 0,5 %-a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hu-HU" sz="2000" b="1" u="none" dirty="0"/>
                        <a:t>Általános </a:t>
                      </a:r>
                      <a:r>
                        <a:rPr lang="hu-HU" sz="2000" b="1" u="none" dirty="0" err="1"/>
                        <a:t>ktg</a:t>
                      </a:r>
                      <a:r>
                        <a:rPr lang="hu-HU" sz="2000" b="1" u="none" dirty="0"/>
                        <a:t>.: az elszámolható </a:t>
                      </a:r>
                      <a:r>
                        <a:rPr lang="hu-HU" sz="2000" b="1" u="none" dirty="0" err="1"/>
                        <a:t>ktg</a:t>
                      </a:r>
                      <a:r>
                        <a:rPr lang="hu-HU" sz="2000" b="1" u="none" dirty="0"/>
                        <a:t>.</a:t>
                      </a:r>
                      <a:r>
                        <a:rPr lang="hu-HU" sz="2000" b="1" u="none" dirty="0">
                          <a:solidFill>
                            <a:srgbClr val="244AAD"/>
                          </a:solidFill>
                        </a:rPr>
                        <a:t> </a:t>
                      </a:r>
                      <a:r>
                        <a:rPr lang="hu-HU" sz="2000" b="1" u="none" dirty="0" err="1">
                          <a:solidFill>
                            <a:srgbClr val="244AAD"/>
                          </a:solidFill>
                        </a:rPr>
                        <a:t>max</a:t>
                      </a:r>
                      <a:r>
                        <a:rPr lang="hu-HU" sz="2000" b="1" u="none" dirty="0">
                          <a:solidFill>
                            <a:srgbClr val="244AAD"/>
                          </a:solidFill>
                        </a:rPr>
                        <a:t>. 1 %-a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6575690"/>
                  </a:ext>
                </a:extLst>
              </a:tr>
            </a:tbl>
          </a:graphicData>
        </a:graphic>
      </p:graphicFrame>
      <p:graphicFrame>
        <p:nvGraphicFramePr>
          <p:cNvPr id="7" name="Táblázat 6">
            <a:extLst>
              <a:ext uri="{FF2B5EF4-FFF2-40B4-BE49-F238E27FC236}">
                <a16:creationId xmlns:a16="http://schemas.microsoft.com/office/drawing/2014/main" id="{B5C152CB-6297-4BCB-8467-15E9DBFF5F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1334883"/>
              </p:ext>
            </p:extLst>
          </p:nvPr>
        </p:nvGraphicFramePr>
        <p:xfrm>
          <a:off x="0" y="5494382"/>
          <a:ext cx="9127192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79620">
                  <a:extLst>
                    <a:ext uri="{9D8B030D-6E8A-4147-A177-3AD203B41FA5}">
                      <a16:colId xmlns:a16="http://schemas.microsoft.com/office/drawing/2014/main" val="150344240"/>
                    </a:ext>
                  </a:extLst>
                </a:gridCol>
                <a:gridCol w="4347572">
                  <a:extLst>
                    <a:ext uri="{9D8B030D-6E8A-4147-A177-3AD203B41FA5}">
                      <a16:colId xmlns:a16="http://schemas.microsoft.com/office/drawing/2014/main" val="433050401"/>
                    </a:ext>
                  </a:extLst>
                </a:gridCol>
              </a:tblGrid>
              <a:tr h="324472">
                <a:tc gridSpan="2">
                  <a:txBody>
                    <a:bodyPr/>
                    <a:lstStyle/>
                    <a:p>
                      <a:pPr algn="ctr"/>
                      <a:r>
                        <a:rPr lang="hu-HU" sz="2000" u="none" dirty="0"/>
                        <a:t>Adók, </a:t>
                      </a:r>
                      <a:r>
                        <a:rPr lang="hu-HU" sz="2000" u="none" dirty="0" err="1"/>
                        <a:t>közterhek</a:t>
                      </a:r>
                      <a:r>
                        <a:rPr lang="hu-HU" sz="2000" u="none" dirty="0"/>
                        <a:t> (ide nem értve a le nem vonható áfát)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27304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b="1" dirty="0"/>
                        <a:t>TOP-7.1.1-16-H-065-4.1 (ERFA)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000" b="1" dirty="0"/>
                        <a:t>TOP-7.1.1-16-H-065-4.2 (ESZA)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7733302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b="0" dirty="0"/>
                        <a:t>Adók, </a:t>
                      </a:r>
                      <a:r>
                        <a:rPr lang="hu-HU" sz="2000" b="0" dirty="0" err="1"/>
                        <a:t>közterhek</a:t>
                      </a:r>
                      <a:r>
                        <a:rPr lang="hu-HU" sz="2000" b="0" dirty="0"/>
                        <a:t> (ide nem értve a le nem vonható áfát)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17076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86098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157200"/>
            <a:ext cx="9144000" cy="926976"/>
          </a:xfrm>
        </p:spPr>
        <p:txBody>
          <a:bodyPr/>
          <a:lstStyle/>
          <a:p>
            <a:pPr algn="ctr"/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Saját teljesítés lehetősége</a:t>
            </a:r>
            <a:endParaRPr lang="hu-HU" sz="2800" dirty="0"/>
          </a:p>
        </p:txBody>
      </p:sp>
      <p:sp>
        <p:nvSpPr>
          <p:cNvPr id="7" name="Szövegdoboz 6"/>
          <p:cNvSpPr txBox="1"/>
          <p:nvPr/>
        </p:nvSpPr>
        <p:spPr>
          <a:xfrm>
            <a:off x="57359" y="4660394"/>
            <a:ext cx="88351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hu-H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hu-HU" sz="1600" b="1" dirty="0">
                <a:latin typeface="Arial" panose="020B0604020202020204" pitchFamily="34" charset="0"/>
                <a:cs typeface="Arial" panose="020B0604020202020204" pitchFamily="34" charset="0"/>
              </a:rPr>
              <a:t>Mely költségkategóriák számítanak saját teljesítésnek?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hu-HU" sz="1600" b="1" dirty="0">
                <a:latin typeface="Arial" panose="020B0604020202020204" pitchFamily="34" charset="0"/>
                <a:cs typeface="Arial" panose="020B0604020202020204" pitchFamily="34" charset="0"/>
              </a:rPr>
              <a:t>Bruttó munkabér, bér járulékai, személyi </a:t>
            </a:r>
            <a:r>
              <a:rPr lang="hu-H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jell</a:t>
            </a:r>
            <a:r>
              <a:rPr lang="hu-HU" sz="1600" b="1" dirty="0">
                <a:latin typeface="Arial" panose="020B0604020202020204" pitchFamily="34" charset="0"/>
                <a:cs typeface="Arial" panose="020B0604020202020204" pitchFamily="34" charset="0"/>
              </a:rPr>
              <a:t>. egyéb</a:t>
            </a:r>
            <a:br>
              <a:rPr lang="hu-HU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600" b="1" dirty="0">
                <a:latin typeface="Arial" panose="020B0604020202020204" pitchFamily="34" charset="0"/>
                <a:cs typeface="Arial" panose="020B0604020202020204" pitchFamily="34" charset="0"/>
              </a:rPr>
              <a:t>kifizetés (pl. munkába járás, </a:t>
            </a:r>
            <a:r>
              <a:rPr lang="hu-H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cafetéria</a:t>
            </a:r>
            <a:r>
              <a:rPr lang="hu-HU" sz="16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just"/>
            <a:endParaRPr lang="hu-H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hu-HU" sz="1600" b="1" dirty="0">
                <a:latin typeface="Arial" panose="020B0604020202020204" pitchFamily="34" charset="0"/>
                <a:cs typeface="Arial" panose="020B0604020202020204" pitchFamily="34" charset="0"/>
              </a:rPr>
              <a:t>Jogviszony szempontjából:</a:t>
            </a:r>
          </a:p>
          <a:p>
            <a:pPr marL="85725" indent="-85725" algn="just">
              <a:buFont typeface="Arial" panose="020B0604020202020204" pitchFamily="34" charset="0"/>
              <a:buChar char="•"/>
            </a:pPr>
            <a:r>
              <a:rPr lang="hu-HU" sz="1600" b="1" dirty="0">
                <a:latin typeface="Arial" panose="020B0604020202020204" pitchFamily="34" charset="0"/>
                <a:cs typeface="Arial" panose="020B0604020202020204" pitchFamily="34" charset="0"/>
              </a:rPr>
              <a:t>Munkaviszony; célfeladat elrendelés; magánszeméllyel kötött megbízási szerződés</a:t>
            </a:r>
          </a:p>
        </p:txBody>
      </p:sp>
      <p:graphicFrame>
        <p:nvGraphicFramePr>
          <p:cNvPr id="6" name="Táblázat 5">
            <a:extLst>
              <a:ext uri="{FF2B5EF4-FFF2-40B4-BE49-F238E27FC236}">
                <a16:creationId xmlns:a16="http://schemas.microsoft.com/office/drawing/2014/main" id="{5B8B0EB1-A8F5-469D-8A04-50182703F2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830391"/>
              </p:ext>
            </p:extLst>
          </p:nvPr>
        </p:nvGraphicFramePr>
        <p:xfrm>
          <a:off x="51566" y="1412776"/>
          <a:ext cx="9127192" cy="3230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46503">
                  <a:extLst>
                    <a:ext uri="{9D8B030D-6E8A-4147-A177-3AD203B41FA5}">
                      <a16:colId xmlns:a16="http://schemas.microsoft.com/office/drawing/2014/main" val="150344240"/>
                    </a:ext>
                  </a:extLst>
                </a:gridCol>
                <a:gridCol w="4580689">
                  <a:extLst>
                    <a:ext uri="{9D8B030D-6E8A-4147-A177-3AD203B41FA5}">
                      <a16:colId xmlns:a16="http://schemas.microsoft.com/office/drawing/2014/main" val="433050401"/>
                    </a:ext>
                  </a:extLst>
                </a:gridCol>
              </a:tblGrid>
              <a:tr h="302768">
                <a:tc gridSpan="2">
                  <a:txBody>
                    <a:bodyPr/>
                    <a:lstStyle/>
                    <a:p>
                      <a:pPr algn="just"/>
                      <a:r>
                        <a:rPr lang="hu-H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Mely költségtípusok vonatkozásában számolható el?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2730464"/>
                  </a:ext>
                </a:extLst>
              </a:tr>
              <a:tr h="30276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b="1" dirty="0"/>
                        <a:t>TOP-7.1.1-16-H-065-4.1 (ERFA)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000" b="1" dirty="0"/>
                        <a:t>TOP-7.1.1-16-H-065-4.2 (ESZA)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7733302"/>
                  </a:ext>
                </a:extLst>
              </a:tr>
              <a:tr h="2215662">
                <a:tc>
                  <a:txBody>
                    <a:bodyPr/>
                    <a:lstStyle/>
                    <a:p>
                      <a:pPr marL="85725" indent="-85725" algn="just">
                        <a:buFont typeface="Arial" panose="020B0604020202020204" pitchFamily="34" charset="0"/>
                        <a:buChar char="•"/>
                      </a:pPr>
                      <a:r>
                        <a:rPr lang="hu-HU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Projektelőkészítés költségei</a:t>
                      </a:r>
                    </a:p>
                    <a:p>
                      <a:pPr marL="85725" indent="-85725" algn="just">
                        <a:buFont typeface="Arial" panose="020B0604020202020204" pitchFamily="34" charset="0"/>
                        <a:buChar char="•"/>
                      </a:pPr>
                      <a:r>
                        <a:rPr lang="hu-HU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Szakmai megvalósításhoz kapcsolódó szolgáltatások költségei</a:t>
                      </a:r>
                    </a:p>
                    <a:p>
                      <a:pPr marL="85725" indent="-85725" algn="just">
                        <a:buFont typeface="Arial" panose="020B0604020202020204" pitchFamily="34" charset="0"/>
                        <a:buChar char="•"/>
                      </a:pPr>
                      <a:r>
                        <a:rPr lang="hu-HU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Szakmai megvalósításban közreműködő munkatársak költségei (kivéve: útiköltség, kiküldetési költség)</a:t>
                      </a:r>
                    </a:p>
                    <a:p>
                      <a:pPr marL="85725" indent="-85725" algn="just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hu-HU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Projektmenedzsment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hu-HU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Projektelőkészítés költségei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hu-HU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Szakmai megvalósításhoz kapcsolódó szolgáltatások költségei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1707616"/>
                  </a:ext>
                </a:extLst>
              </a:tr>
            </a:tbl>
          </a:graphicData>
        </a:graphic>
      </p:graphicFrame>
      <p:pic>
        <p:nvPicPr>
          <p:cNvPr id="4" name="Kép 3">
            <a:extLst>
              <a:ext uri="{FF2B5EF4-FFF2-40B4-BE49-F238E27FC236}">
                <a16:creationId xmlns:a16="http://schemas.microsoft.com/office/drawing/2014/main" id="{8194753F-CEBD-450D-9D9B-F86F60C7E4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724128" y="3289196"/>
            <a:ext cx="2849152" cy="270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6312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157200"/>
            <a:ext cx="9144000" cy="926976"/>
          </a:xfrm>
        </p:spPr>
        <p:txBody>
          <a:bodyPr/>
          <a:lstStyle/>
          <a:p>
            <a:pPr algn="ctr"/>
            <a:r>
              <a:rPr lang="hu-HU" sz="2800" dirty="0"/>
              <a:t>EGYSZERŰSÍTETT KÖLTSÉGELSZÁMOLÁS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000" y="5373000"/>
            <a:ext cx="3960000" cy="14850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276872"/>
            <a:ext cx="2209328" cy="2780928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0" y="1772816"/>
            <a:ext cx="63722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cap="all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Mivel jár? Mit jelent?</a:t>
            </a:r>
          </a:p>
          <a:p>
            <a:pPr algn="just"/>
            <a:endParaRPr lang="hu-HU" cap="all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u-H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 kell alátámasztani a költségek felmerülését háttérdokumentumokkal.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u-H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 kell vizsgálni a piaci árnak való megfelelést.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u-H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költség felmerülését igazoló dokumentumokat nem kell benyújtani az Irányító Hatóság részére.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u-H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hazai számviteli szabályokat be kell tartani.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u-H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Felhívásban meghatározott költségkorlátok betartása ez esetében is kötelező.</a:t>
            </a:r>
            <a:endParaRPr lang="hu-HU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4495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157200"/>
            <a:ext cx="9144000" cy="926976"/>
          </a:xfrm>
        </p:spPr>
        <p:txBody>
          <a:bodyPr/>
          <a:lstStyle/>
          <a:p>
            <a:pPr algn="ctr"/>
            <a:r>
              <a:rPr lang="hu-HU" sz="2800" dirty="0"/>
              <a:t>EGYSZERŰSÍTETT KÖLTSÉGELSZÁMOLÁS (2)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églalap 5"/>
              <p:cNvSpPr/>
              <p:nvPr/>
            </p:nvSpPr>
            <p:spPr>
              <a:xfrm>
                <a:off x="-21134" y="1815637"/>
                <a:ext cx="9144000" cy="7064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hu-HU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kumimoji="0" lang="hu-HU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K</m:t>
                          </m:r>
                          <m:r>
                            <a:rPr kumimoji="0" lang="hu-HU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ö</m:t>
                          </m:r>
                          <m:r>
                            <m:rPr>
                              <m:sty m:val="p"/>
                            </m:rPr>
                            <a:rPr kumimoji="0" lang="hu-HU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zvetett</m:t>
                          </m:r>
                          <m:r>
                            <a:rPr kumimoji="0" lang="hu-HU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kumimoji="0" lang="hu-HU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ktg</m:t>
                          </m:r>
                          <m:r>
                            <a:rPr kumimoji="0" lang="hu-HU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.=</m:t>
                          </m:r>
                          <m:r>
                            <m:rPr>
                              <m:sty m:val="p"/>
                            </m:rPr>
                            <a:rPr kumimoji="0" lang="hu-HU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K</m:t>
                          </m:r>
                          <m:r>
                            <a:rPr kumimoji="0" lang="hu-HU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ö</m:t>
                          </m:r>
                          <m:r>
                            <m:rPr>
                              <m:sty m:val="p"/>
                            </m:rPr>
                            <a:rPr kumimoji="0" lang="hu-HU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t</m:t>
                          </m:r>
                          <m:r>
                            <a:rPr kumimoji="0" lang="hu-HU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. </m:t>
                          </m:r>
                          <m:r>
                            <m:rPr>
                              <m:sty m:val="p"/>
                            </m:rPr>
                            <a:rPr kumimoji="0" lang="hu-HU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nyilv</m:t>
                          </m:r>
                          <m:r>
                            <a:rPr kumimoji="0" lang="hu-HU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á</m:t>
                          </m:r>
                          <m:r>
                            <m:rPr>
                              <m:sty m:val="p"/>
                            </m:rPr>
                            <a:rPr kumimoji="0" lang="hu-HU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noss</m:t>
                          </m:r>
                          <m:r>
                            <a:rPr kumimoji="0" lang="hu-HU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á</m:t>
                          </m:r>
                          <m:r>
                            <m:rPr>
                              <m:sty m:val="p"/>
                            </m:rPr>
                            <a:rPr kumimoji="0" lang="hu-HU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g</m:t>
                          </m:r>
                          <m:r>
                            <a:rPr kumimoji="0" lang="hu-HU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kumimoji="0" lang="hu-HU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bizt</m:t>
                          </m:r>
                          <m:r>
                            <a:rPr kumimoji="0" lang="hu-HU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. </m:t>
                          </m:r>
                          <m:r>
                            <m:rPr>
                              <m:sty m:val="p"/>
                            </m:rPr>
                            <a:rPr kumimoji="0" lang="hu-HU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ktg</m:t>
                          </m:r>
                          <m:r>
                            <a:rPr kumimoji="0" lang="hu-HU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. +Á</m:t>
                          </m:r>
                          <m:r>
                            <m:rPr>
                              <m:sty m:val="p"/>
                            </m:rPr>
                            <a:rPr kumimoji="0" lang="hu-HU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ltal</m:t>
                          </m:r>
                          <m:r>
                            <a:rPr kumimoji="0" lang="hu-HU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á</m:t>
                          </m:r>
                          <m:r>
                            <m:rPr>
                              <m:sty m:val="p"/>
                            </m:rPr>
                            <a:rPr kumimoji="0" lang="hu-HU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son</m:t>
                          </m:r>
                          <m:r>
                            <a:rPr kumimoji="0" lang="hu-HU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 </m:t>
                          </m:r>
                          <m:d>
                            <m:dPr>
                              <m:ctrlPr>
                                <a:rPr kumimoji="0" lang="hu-HU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kumimoji="0" lang="hu-HU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rezsi</m:t>
                              </m:r>
                            </m:e>
                          </m:d>
                          <m:r>
                            <a:rPr kumimoji="0" lang="hu-HU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kumimoji="0" lang="hu-HU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ktg</m:t>
                          </m:r>
                          <m:r>
                            <a:rPr kumimoji="0" lang="hu-HU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.</m:t>
                          </m:r>
                          <m:r>
                            <a:rPr kumimoji="0" lang="hu-HU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kumimoji="0" lang="hu-HU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𝐴𝑛𝑦𝑎𝑔𝑘</m:t>
                          </m:r>
                          <m:r>
                            <a:rPr kumimoji="0" lang="hu-HU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ö</m:t>
                          </m:r>
                          <m:r>
                            <a:rPr kumimoji="0" lang="hu-HU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𝑙𝑡𝑠</m:t>
                          </m:r>
                          <m:r>
                            <a:rPr kumimoji="0" lang="hu-HU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é</m:t>
                          </m:r>
                          <m:r>
                            <a:rPr kumimoji="0" lang="hu-HU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𝑔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kumimoji="0" lang="hu-HU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Szakmai</m:t>
                          </m:r>
                          <m:r>
                            <a:rPr kumimoji="0" lang="hu-HU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kumimoji="0" lang="hu-HU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megval</m:t>
                          </m:r>
                          <m:r>
                            <a:rPr kumimoji="0" lang="hu-HU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ó</m:t>
                          </m:r>
                          <m:r>
                            <m:rPr>
                              <m:sty m:val="p"/>
                            </m:rPr>
                            <a:rPr kumimoji="0" lang="hu-HU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s</m:t>
                          </m:r>
                          <m:r>
                            <a:rPr kumimoji="0" lang="hu-HU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í</m:t>
                          </m:r>
                          <m:r>
                            <m:rPr>
                              <m:sty m:val="p"/>
                            </m:rPr>
                            <a:rPr kumimoji="0" lang="hu-HU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t</m:t>
                          </m:r>
                          <m:r>
                            <a:rPr kumimoji="0" lang="hu-HU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á</m:t>
                          </m:r>
                          <m:r>
                            <m:rPr>
                              <m:sty m:val="p"/>
                            </m:rPr>
                            <a:rPr kumimoji="0" lang="hu-HU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sban</m:t>
                          </m:r>
                          <m:r>
                            <a:rPr kumimoji="0" lang="hu-HU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kumimoji="0" lang="hu-HU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k</m:t>
                          </m:r>
                          <m:r>
                            <a:rPr kumimoji="0" lang="hu-HU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ö</m:t>
                          </m:r>
                          <m:r>
                            <m:rPr>
                              <m:sty m:val="p"/>
                            </m:rPr>
                            <a:rPr kumimoji="0" lang="hu-HU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zrem</m:t>
                          </m:r>
                          <m:r>
                            <a:rPr kumimoji="0" lang="hu-HU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ű</m:t>
                          </m:r>
                          <m:r>
                            <m:rPr>
                              <m:sty m:val="p"/>
                            </m:rPr>
                            <a:rPr kumimoji="0" lang="hu-HU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k</m:t>
                          </m:r>
                          <m:r>
                            <a:rPr kumimoji="0" lang="hu-HU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ö</m:t>
                          </m:r>
                          <m:r>
                            <m:rPr>
                              <m:sty m:val="p"/>
                            </m:rPr>
                            <a:rPr kumimoji="0" lang="hu-HU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d</m:t>
                          </m:r>
                          <m:r>
                            <a:rPr kumimoji="0" lang="hu-HU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ő </m:t>
                          </m:r>
                          <m:r>
                            <m:rPr>
                              <m:sty m:val="p"/>
                            </m:rPr>
                            <a:rPr kumimoji="0" lang="hu-HU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munkat</m:t>
                          </m:r>
                          <m:r>
                            <a:rPr kumimoji="0" lang="hu-HU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á</m:t>
                          </m:r>
                          <m:r>
                            <m:rPr>
                              <m:sty m:val="p"/>
                            </m:rPr>
                            <a:rPr kumimoji="0" lang="hu-HU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rsak</m:t>
                          </m:r>
                          <m:r>
                            <a:rPr kumimoji="0" lang="hu-HU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kumimoji="0" lang="hu-HU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szem</m:t>
                          </m:r>
                          <m:r>
                            <a:rPr kumimoji="0" lang="hu-HU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é</m:t>
                          </m:r>
                          <m:r>
                            <m:rPr>
                              <m:sty m:val="p"/>
                            </m:rPr>
                            <a:rPr kumimoji="0" lang="hu-HU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lyi</m:t>
                          </m:r>
                          <m:r>
                            <a:rPr kumimoji="0" lang="hu-HU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kumimoji="0" lang="hu-HU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jelleg</m:t>
                          </m:r>
                          <m:r>
                            <a:rPr kumimoji="0" lang="hu-HU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ű </m:t>
                          </m:r>
                          <m:r>
                            <m:rPr>
                              <m:sty m:val="p"/>
                            </m:rPr>
                            <a:rPr kumimoji="0" lang="hu-HU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r</m:t>
                          </m:r>
                          <m:r>
                            <a:rPr kumimoji="0" lang="hu-HU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á</m:t>
                          </m:r>
                          <m:r>
                            <m:rPr>
                              <m:sty m:val="p"/>
                            </m:rPr>
                            <a:rPr kumimoji="0" lang="hu-HU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ford</m:t>
                          </m:r>
                          <m:r>
                            <a:rPr kumimoji="0" lang="hu-HU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í</m:t>
                          </m:r>
                          <m:r>
                            <m:rPr>
                              <m:sty m:val="p"/>
                            </m:rPr>
                            <a:rPr kumimoji="0" lang="hu-HU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t</m:t>
                          </m:r>
                          <m:r>
                            <a:rPr kumimoji="0" lang="hu-HU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á</m:t>
                          </m:r>
                          <m:r>
                            <m:rPr>
                              <m:sty m:val="p"/>
                            </m:rPr>
                            <a:rPr kumimoji="0" lang="hu-HU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sa</m:t>
                          </m:r>
                        </m:den>
                      </m:f>
                      <m:r>
                        <a:rPr kumimoji="0" lang="hu-HU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≤15%</m:t>
                      </m:r>
                    </m:oMath>
                  </m:oMathPara>
                </a14:m>
                <a:endParaRPr kumimoji="0" lang="hu-H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Téglalap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1134" y="1815637"/>
                <a:ext cx="9144000" cy="7064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zövegdoboz 6">
            <a:extLst>
              <a:ext uri="{FF2B5EF4-FFF2-40B4-BE49-F238E27FC236}">
                <a16:creationId xmlns:a16="http://schemas.microsoft.com/office/drawing/2014/main" id="{5517F690-3954-4290-8CD6-ACEC86669C07}"/>
              </a:ext>
            </a:extLst>
          </p:cNvPr>
          <p:cNvSpPr txBox="1"/>
          <p:nvPr/>
        </p:nvSpPr>
        <p:spPr>
          <a:xfrm>
            <a:off x="0" y="1371552"/>
            <a:ext cx="89479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solidFill>
                  <a:srgbClr val="244AAD"/>
                </a:solidFill>
              </a:rPr>
              <a:t>TOP-7.1.1-16-H-065-4.2 (ESZA) esetén: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ADED53B6-4A6C-4531-8BA3-47BD7E46F642}"/>
              </a:ext>
            </a:extLst>
          </p:cNvPr>
          <p:cNvSpPr txBox="1"/>
          <p:nvPr/>
        </p:nvSpPr>
        <p:spPr>
          <a:xfrm>
            <a:off x="76913" y="3429000"/>
            <a:ext cx="89479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solidFill>
                  <a:srgbClr val="244AAD"/>
                </a:solidFill>
              </a:rPr>
              <a:t>TOP-7.1.1-16-H-065-4.1 (ERFA) esetén:</a:t>
            </a:r>
          </a:p>
        </p:txBody>
      </p:sp>
      <p:graphicFrame>
        <p:nvGraphicFramePr>
          <p:cNvPr id="9" name="Táblázat 8">
            <a:extLst>
              <a:ext uri="{FF2B5EF4-FFF2-40B4-BE49-F238E27FC236}">
                <a16:creationId xmlns:a16="http://schemas.microsoft.com/office/drawing/2014/main" id="{42F21712-E3AF-410D-9F87-A86D2C1412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8804048"/>
              </p:ext>
            </p:extLst>
          </p:nvPr>
        </p:nvGraphicFramePr>
        <p:xfrm>
          <a:off x="133910" y="4005064"/>
          <a:ext cx="8833912" cy="2722726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5847291">
                  <a:extLst>
                    <a:ext uri="{9D8B030D-6E8A-4147-A177-3AD203B41FA5}">
                      <a16:colId xmlns:a16="http://schemas.microsoft.com/office/drawing/2014/main" val="3327827337"/>
                    </a:ext>
                  </a:extLst>
                </a:gridCol>
                <a:gridCol w="2986621">
                  <a:extLst>
                    <a:ext uri="{9D8B030D-6E8A-4147-A177-3AD203B41FA5}">
                      <a16:colId xmlns:a16="http://schemas.microsoft.com/office/drawing/2014/main" val="3287158859"/>
                    </a:ext>
                  </a:extLst>
                </a:gridCol>
              </a:tblGrid>
              <a:tr h="535416">
                <a:tc>
                  <a:txBody>
                    <a:bodyPr/>
                    <a:lstStyle/>
                    <a:p>
                      <a:pPr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hu-HU" sz="1600" dirty="0">
                          <a:effectLst/>
                        </a:rPr>
                        <a:t>Költségtípus</a:t>
                      </a:r>
                      <a:endParaRPr lang="hu-HU" sz="24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hu-HU" sz="1600" dirty="0">
                          <a:effectLst/>
                        </a:rPr>
                        <a:t>Elszámolható mérték az összes elszámolható költség arányában</a:t>
                      </a:r>
                      <a:endParaRPr lang="hu-HU" sz="24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75317196"/>
                  </a:ext>
                </a:extLst>
              </a:tr>
              <a:tr h="535416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hu-HU" sz="1600" kern="1200" dirty="0">
                          <a:effectLst/>
                        </a:rPr>
                        <a:t>Projekt előkészítés, tervezés (kivéve közbeszerzési eljárások lefolytatásának költsége)</a:t>
                      </a:r>
                      <a:endParaRPr lang="hu-HU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hu-HU" sz="1600" b="1" dirty="0">
                          <a:effectLst/>
                        </a:rPr>
                        <a:t>4,2%</a:t>
                      </a:r>
                      <a:endParaRPr lang="hu-HU" sz="2400" b="1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43626229"/>
                  </a:ext>
                </a:extLst>
              </a:tr>
              <a:tr h="29732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hu-HU" sz="16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Közbeszerzés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hu-HU" sz="16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Verdana" panose="020B0604030504040204" pitchFamily="34" charset="0"/>
                        </a:rPr>
                        <a:t>1%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47426538"/>
                  </a:ext>
                </a:extLst>
              </a:tr>
              <a:tr h="283742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hu-HU" sz="1600" kern="1200" dirty="0">
                          <a:effectLst/>
                        </a:rPr>
                        <a:t>Műszaki ellenőrzés </a:t>
                      </a:r>
                      <a:endParaRPr lang="hu-HU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hu-HU" sz="1600" b="1" dirty="0">
                          <a:effectLst/>
                        </a:rPr>
                        <a:t>1%</a:t>
                      </a:r>
                      <a:endParaRPr lang="hu-HU" sz="2400" b="1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66271344"/>
                  </a:ext>
                </a:extLst>
              </a:tr>
              <a:tr h="267708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hu-HU" sz="1600" kern="1200" dirty="0">
                          <a:effectLst/>
                        </a:rPr>
                        <a:t>Projektmenedzsment</a:t>
                      </a:r>
                      <a:endParaRPr lang="hu-HU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hu-HU" sz="1600" b="1" dirty="0">
                          <a:effectLst/>
                        </a:rPr>
                        <a:t>2,5%</a:t>
                      </a:r>
                      <a:endParaRPr lang="hu-HU" sz="2400" b="1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80942017"/>
                  </a:ext>
                </a:extLst>
              </a:tr>
              <a:tr h="267708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hu-HU" sz="1600" kern="1200" dirty="0">
                          <a:effectLst/>
                        </a:rPr>
                        <a:t>Terület-előkészítés</a:t>
                      </a:r>
                      <a:endParaRPr lang="hu-HU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hu-HU" sz="1600" b="1" dirty="0">
                          <a:effectLst/>
                        </a:rPr>
                        <a:t>2%</a:t>
                      </a:r>
                      <a:endParaRPr lang="hu-HU" sz="2400" b="1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42246548"/>
                  </a:ext>
                </a:extLst>
              </a:tr>
              <a:tr h="267708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hu-HU" sz="1600" kern="1200" dirty="0">
                          <a:effectLst/>
                        </a:rPr>
                        <a:t>Tájékoztatás, nyilvánosság biztosítás</a:t>
                      </a:r>
                      <a:endParaRPr lang="hu-HU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hu-HU" sz="1600" b="1" dirty="0">
                          <a:effectLst/>
                        </a:rPr>
                        <a:t>0,5%</a:t>
                      </a:r>
                      <a:endParaRPr lang="hu-HU" sz="2400" b="1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08386356"/>
                  </a:ext>
                </a:extLst>
              </a:tr>
              <a:tr h="267708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hu-HU" sz="1600" kern="1200" dirty="0">
                          <a:effectLst/>
                        </a:rPr>
                        <a:t>Általános (rezsi) költség</a:t>
                      </a:r>
                      <a:endParaRPr lang="hu-HU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hu-HU" sz="1600" b="1" dirty="0">
                          <a:effectLst/>
                        </a:rPr>
                        <a:t>0,5 %</a:t>
                      </a:r>
                      <a:endParaRPr lang="hu-HU" sz="2400" b="1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53704796"/>
                  </a:ext>
                </a:extLst>
              </a:tr>
            </a:tbl>
          </a:graphicData>
        </a:graphic>
      </p:graphicFrame>
      <p:sp>
        <p:nvSpPr>
          <p:cNvPr id="10" name="Szövegdoboz 9">
            <a:extLst>
              <a:ext uri="{FF2B5EF4-FFF2-40B4-BE49-F238E27FC236}">
                <a16:creationId xmlns:a16="http://schemas.microsoft.com/office/drawing/2014/main" id="{2F2FD961-5D64-4633-863F-A780E887321E}"/>
              </a:ext>
            </a:extLst>
          </p:cNvPr>
          <p:cNvSpPr txBox="1"/>
          <p:nvPr/>
        </p:nvSpPr>
        <p:spPr>
          <a:xfrm>
            <a:off x="395536" y="2555785"/>
            <a:ext cx="8064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>
                <a:solidFill>
                  <a:srgbClr val="244AAD"/>
                </a:solidFill>
              </a:rPr>
              <a:t>Alkalmazása kötelező! Ha nem tervez személyi jellegű ráfordítást, akkor közvetett költség sem számolható el!!!</a:t>
            </a:r>
          </a:p>
        </p:txBody>
      </p:sp>
    </p:spTree>
    <p:extLst>
      <p:ext uri="{BB962C8B-B14F-4D97-AF65-F5344CB8AC3E}">
        <p14:creationId xmlns:p14="http://schemas.microsoft.com/office/powerpoint/2010/main" val="18551356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157200"/>
            <a:ext cx="9144000" cy="926976"/>
          </a:xfrm>
        </p:spPr>
        <p:txBody>
          <a:bodyPr/>
          <a:lstStyle/>
          <a:p>
            <a:pPr algn="ctr"/>
            <a:r>
              <a:rPr lang="hu-HU" sz="2800" dirty="0"/>
              <a:t>KÖLTSÉGVETÉS ÖSSZEÁLLÍTÁSA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000" y="5373000"/>
            <a:ext cx="3960000" cy="1485000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0" y="1464238"/>
            <a:ext cx="9144000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4500" indent="-349250" algn="just">
              <a:spcAft>
                <a:spcPts val="1200"/>
              </a:spcAft>
              <a:buFont typeface="+mj-lt"/>
              <a:buAutoNum type="arabicParenR"/>
            </a:pPr>
            <a:r>
              <a:rPr lang="hu-H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Időterv, tevékenység-ütemterv elkészítése</a:t>
            </a:r>
          </a:p>
          <a:p>
            <a:pPr marL="444500" indent="-349250" algn="just">
              <a:spcAft>
                <a:spcPts val="1200"/>
              </a:spcAft>
              <a:buFont typeface="+mj-lt"/>
              <a:buAutoNum type="arabicParenR"/>
            </a:pPr>
            <a:r>
              <a:rPr lang="hu-H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Minden felvázolt tevékenységhez igényeket rendelünk. Pl. 2 fő szakember, 3 rendezvénysátor, stb. Meghatározni, hogy mely tevékenységet milyen formában kívánjuk ellátni. Pl. munkaviszony keretében, megbízással, stb. </a:t>
            </a:r>
          </a:p>
          <a:p>
            <a:pPr marL="444500" indent="-349250" algn="just">
              <a:spcAft>
                <a:spcPts val="1200"/>
              </a:spcAft>
              <a:buFont typeface="+mj-lt"/>
              <a:buAutoNum type="arabicParenR"/>
            </a:pPr>
            <a:r>
              <a:rPr lang="hu-H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Árajánlatot kérünk a megfogalmazott igényekre</a:t>
            </a:r>
            <a:endParaRPr lang="hu-H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4500" indent="-349250" algn="just">
              <a:spcAft>
                <a:spcPts val="1200"/>
              </a:spcAft>
              <a:buFont typeface="+mj-lt"/>
              <a:buAutoNum type="arabicParenR"/>
            </a:pPr>
            <a:r>
              <a:rPr lang="hu-H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Elkészítjük a részletes költségvetési tervet. (Költségkorlátoknak való megfelelés ellenőrzése)</a:t>
            </a:r>
          </a:p>
          <a:p>
            <a:pPr marL="444500" indent="-349250" algn="just">
              <a:spcAft>
                <a:spcPts val="1200"/>
              </a:spcAft>
              <a:buFont typeface="+mj-lt"/>
              <a:buAutoNum type="arabicParenR"/>
            </a:pPr>
            <a:r>
              <a:rPr lang="hu-H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Megvizsgáljuk, hogy az elkészített költségvetés alapján a felhívás 5.6. pontja szerint mihez kell benyújtani az árajánlatot/alátámasztó dokumentumot.</a:t>
            </a:r>
          </a:p>
          <a:p>
            <a:pPr marL="444500" indent="-349250" algn="just">
              <a:spcAft>
                <a:spcPts val="1200"/>
              </a:spcAft>
              <a:buFont typeface="+mj-lt"/>
              <a:buAutoNum type="arabicParenR"/>
            </a:pPr>
            <a:r>
              <a:rPr lang="hu-H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Költségvetés átvezetése a pályázati formadokumentumba.</a:t>
            </a:r>
          </a:p>
        </p:txBody>
      </p:sp>
    </p:spTree>
    <p:extLst>
      <p:ext uri="{BB962C8B-B14F-4D97-AF65-F5344CB8AC3E}">
        <p14:creationId xmlns:p14="http://schemas.microsoft.com/office/powerpoint/2010/main" val="40484629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157200"/>
            <a:ext cx="9144000" cy="926976"/>
          </a:xfrm>
        </p:spPr>
        <p:txBody>
          <a:bodyPr/>
          <a:lstStyle/>
          <a:p>
            <a:pPr algn="ctr"/>
            <a:r>
              <a:rPr lang="hu-HU" sz="2800" dirty="0"/>
              <a:t>Időterv, tevékenység-ütemterv elkészítése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-32574" y="1342186"/>
            <a:ext cx="917657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Tevékenységek,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altevékenységek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megadása (pl. felhívás sorrendjében, vagy a tevékenységek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időbenisége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alapján)</a:t>
            </a:r>
          </a:p>
          <a:p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Időbeni ütemezés hozzárendelése (ügyeljünk a likviditásra!)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Szakmai terv részeként beadandó (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Gantt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költségvetés elkészítésénél is ügyelni kell a tevékenységek elnevezésének következetes használatára</a:t>
            </a:r>
          </a:p>
          <a:p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Példa:</a:t>
            </a: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44722"/>
            <a:ext cx="9036000" cy="249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7709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157200"/>
            <a:ext cx="9144000" cy="926976"/>
          </a:xfrm>
        </p:spPr>
        <p:txBody>
          <a:bodyPr/>
          <a:lstStyle/>
          <a:p>
            <a:pPr algn="ctr"/>
            <a:r>
              <a:rPr lang="hu-HU" sz="2800" dirty="0"/>
              <a:t>IGÉNYEINK MEGFOGALMAZÁSA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000" y="5373000"/>
            <a:ext cx="3960000" cy="1485000"/>
          </a:xfrm>
          <a:prstGeom prst="rect">
            <a:avLst/>
          </a:prstGeom>
        </p:spPr>
      </p:pic>
      <p:sp>
        <p:nvSpPr>
          <p:cNvPr id="5" name="Jobbra nyíl 4"/>
          <p:cNvSpPr/>
          <p:nvPr/>
        </p:nvSpPr>
        <p:spPr>
          <a:xfrm>
            <a:off x="530534" y="5524025"/>
            <a:ext cx="720080" cy="7200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Cím 1"/>
          <p:cNvSpPr txBox="1">
            <a:spLocks/>
          </p:cNvSpPr>
          <p:nvPr/>
        </p:nvSpPr>
        <p:spPr>
          <a:xfrm>
            <a:off x="1529628" y="5524025"/>
            <a:ext cx="3096344" cy="9269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 cap="all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hu-HU" sz="2800" dirty="0">
                <a:solidFill>
                  <a:schemeClr val="tx1"/>
                </a:solidFill>
              </a:rPr>
              <a:t>Ajánlatkérés</a:t>
            </a:r>
            <a:r>
              <a:rPr lang="hu-HU" sz="1600" b="0" i="1" cap="none" dirty="0">
                <a:solidFill>
                  <a:schemeClr val="tx1"/>
                </a:solidFill>
              </a:rPr>
              <a:t>(tartalmáról később)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22E2185F-4F34-4437-A79B-1E6D4CD57B46}"/>
              </a:ext>
            </a:extLst>
          </p:cNvPr>
          <p:cNvSpPr txBox="1"/>
          <p:nvPr/>
        </p:nvSpPr>
        <p:spPr>
          <a:xfrm>
            <a:off x="818566" y="1196752"/>
            <a:ext cx="807391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/>
              <a:t>PÉLDA:</a:t>
            </a:r>
          </a:p>
          <a:p>
            <a:endParaRPr lang="hu-HU" sz="2000" b="1" dirty="0"/>
          </a:p>
          <a:p>
            <a:r>
              <a:rPr lang="hu-HU" sz="2000" b="1" dirty="0"/>
              <a:t>Nagyrendezvény (1 </a:t>
            </a:r>
            <a:r>
              <a:rPr lang="hu-HU" sz="2000" b="1" dirty="0" err="1"/>
              <a:t>alk</a:t>
            </a:r>
            <a:r>
              <a:rPr lang="hu-HU" sz="2000" b="1" dirty="0"/>
              <a:t>., várhatóan 220 fő)</a:t>
            </a:r>
          </a:p>
          <a:p>
            <a:pPr marL="452438" indent="-196850">
              <a:buFont typeface="Arial" panose="020B0604020202020204" pitchFamily="34" charset="0"/>
              <a:buChar char="•"/>
            </a:pPr>
            <a:r>
              <a:rPr lang="hu-HU" sz="2000" b="1" dirty="0"/>
              <a:t>Előadó – 2 fő</a:t>
            </a:r>
          </a:p>
          <a:p>
            <a:pPr marL="452438" indent="-196850">
              <a:buFont typeface="Arial" panose="020B0604020202020204" pitchFamily="34" charset="0"/>
              <a:buChar char="•"/>
            </a:pPr>
            <a:r>
              <a:rPr lang="hu-HU" sz="2000" b="1" dirty="0"/>
              <a:t>Moderátor – 1 fő</a:t>
            </a:r>
          </a:p>
          <a:p>
            <a:pPr marL="452438" indent="-196850">
              <a:buFont typeface="Arial" panose="020B0604020202020204" pitchFamily="34" charset="0"/>
              <a:buChar char="•"/>
            </a:pPr>
            <a:r>
              <a:rPr lang="hu-HU" sz="2000" b="1" dirty="0"/>
              <a:t>Hangosítás</a:t>
            </a:r>
          </a:p>
          <a:p>
            <a:pPr marL="452438" indent="-196850">
              <a:buFont typeface="Arial" panose="020B0604020202020204" pitchFamily="34" charset="0"/>
              <a:buChar char="•"/>
            </a:pPr>
            <a:r>
              <a:rPr lang="hu-HU" sz="2000" b="1" dirty="0"/>
              <a:t>Rendezvénysátor-bérlés</a:t>
            </a:r>
          </a:p>
          <a:p>
            <a:pPr marL="452438" indent="-196850">
              <a:buFont typeface="Arial" panose="020B0604020202020204" pitchFamily="34" charset="0"/>
              <a:buChar char="•"/>
            </a:pPr>
            <a:r>
              <a:rPr lang="hu-HU" sz="2000" b="1" dirty="0"/>
              <a:t>Anyagok: </a:t>
            </a:r>
            <a:r>
              <a:rPr lang="hu-HU" sz="2000" b="1" dirty="0" err="1"/>
              <a:t>pl</a:t>
            </a:r>
            <a:r>
              <a:rPr lang="hu-HU" sz="2000" b="1" dirty="0"/>
              <a:t> lufi, szalvéta…</a:t>
            </a:r>
          </a:p>
          <a:p>
            <a:pPr marL="452438" indent="-196850">
              <a:buFont typeface="Arial" panose="020B0604020202020204" pitchFamily="34" charset="0"/>
              <a:buChar char="•"/>
            </a:pPr>
            <a:r>
              <a:rPr lang="hu-HU" sz="2000" b="1" dirty="0"/>
              <a:t>Étkezés: pl. ásványvíz, szendvics</a:t>
            </a:r>
          </a:p>
          <a:p>
            <a:endParaRPr lang="hu-HU" sz="2000" b="1" dirty="0"/>
          </a:p>
          <a:p>
            <a:r>
              <a:rPr lang="hu-HU" sz="2000" b="1" dirty="0"/>
              <a:t>Projektmenedzsment:</a:t>
            </a:r>
          </a:p>
          <a:p>
            <a:pPr marL="452438" indent="-196850">
              <a:buFont typeface="Arial" panose="020B0604020202020204" pitchFamily="34" charset="0"/>
              <a:buChar char="•"/>
            </a:pPr>
            <a:r>
              <a:rPr lang="hu-HU" sz="2000" b="1" dirty="0"/>
              <a:t>Saját szakember</a:t>
            </a:r>
          </a:p>
          <a:p>
            <a:r>
              <a:rPr lang="hu-HU" sz="2000" b="1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9790116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157200"/>
            <a:ext cx="9144000" cy="926976"/>
          </a:xfrm>
        </p:spPr>
        <p:txBody>
          <a:bodyPr/>
          <a:lstStyle/>
          <a:p>
            <a:pPr algn="ctr"/>
            <a:r>
              <a:rPr lang="hu-HU" sz="2800" dirty="0"/>
              <a:t>Ajánlatok feldolgozása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-16000" y="1364724"/>
            <a:ext cx="900171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3663" indent="-93663">
              <a:spcAft>
                <a:spcPts val="1200"/>
              </a:spcAft>
            </a:pPr>
            <a:r>
              <a:rPr lang="hu-HU" b="1" dirty="0">
                <a:solidFill>
                  <a:srgbClr val="24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Beérkezett ajánlatok „feldolgozása” a költségvetéshez.</a:t>
            </a:r>
          </a:p>
          <a:p>
            <a:pPr marL="444500" indent="-349250">
              <a:spcAft>
                <a:spcPts val="1200"/>
              </a:spcAft>
            </a:pPr>
            <a:r>
              <a:rPr lang="hu-HU" b="1" u="sng" dirty="0">
                <a:solidFill>
                  <a:srgbClr val="24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Ügyeljünk az alábbiakra:</a:t>
            </a:r>
          </a:p>
          <a:p>
            <a:pPr marL="268288" indent="-173038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u-H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Milyen lesz a jogviszony? Munkaviszony, magánszeméllyel kötött megbízás, vállalkozóval kötött megbízás…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Áfa hány %-os az ajánlatban? </a:t>
            </a:r>
            <a:br>
              <a:rPr lang="hu-H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Átcsoportosítás áfáról nettó sorra – nem lehetséges </a:t>
            </a:r>
            <a:r>
              <a:rPr lang="hu-H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(272/2014-es </a:t>
            </a:r>
            <a:r>
              <a:rPr lang="hu-HU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korm.r</a:t>
            </a:r>
            <a:r>
              <a:rPr lang="hu-H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68.3.)</a:t>
            </a:r>
          </a:p>
          <a:p>
            <a:pPr marL="268288"/>
            <a:r>
              <a:rPr lang="hu-H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Nettó sorról áfára átcsoportosítás lehetséges (indokolt esetben)</a:t>
            </a:r>
          </a:p>
        </p:txBody>
      </p:sp>
      <p:graphicFrame>
        <p:nvGraphicFramePr>
          <p:cNvPr id="7" name="Tartalom helye 3"/>
          <p:cNvGraphicFramePr>
            <a:graphicFrameLocks/>
          </p:cNvGraphicFramePr>
          <p:nvPr/>
        </p:nvGraphicFramePr>
        <p:xfrm>
          <a:off x="213488" y="4138262"/>
          <a:ext cx="8772232" cy="26031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178229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294157"/>
            <a:ext cx="9144000" cy="553460"/>
          </a:xfrm>
        </p:spPr>
        <p:txBody>
          <a:bodyPr/>
          <a:lstStyle/>
          <a:p>
            <a:pPr algn="ctr"/>
            <a:r>
              <a:rPr lang="hu-HU" sz="2800" dirty="0"/>
              <a:t>FORRÁS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153373" y="1271016"/>
            <a:ext cx="879695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 algn="just">
              <a:buFont typeface="Arial" panose="020B0604020202020204" pitchFamily="34" charset="0"/>
              <a:buChar char="•"/>
              <a:tabLst>
                <a:tab pos="88900" algn="l"/>
              </a:tabLst>
            </a:pPr>
            <a:r>
              <a:rPr lang="hu-HU" b="1" dirty="0">
                <a:solidFill>
                  <a:srgbClr val="24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Rendelkezésre álló forrás: 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50 </a:t>
            </a:r>
            <a:r>
              <a:rPr lang="hu-HU" sz="1600" cap="all" dirty="0">
                <a:latin typeface="Arial" panose="020B0604020202020204" pitchFamily="34" charset="0"/>
                <a:cs typeface="Arial" panose="020B0604020202020204" pitchFamily="34" charset="0"/>
              </a:rPr>
              <a:t>millió </a:t>
            </a:r>
            <a:r>
              <a:rPr lang="hu-HU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ft</a:t>
            </a:r>
            <a:r>
              <a:rPr lang="hu-HU" sz="1600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cap="all" dirty="0">
                <a:solidFill>
                  <a:srgbClr val="24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(4.1)</a:t>
            </a:r>
            <a:endParaRPr lang="hu-HU" sz="1600" dirty="0">
              <a:solidFill>
                <a:srgbClr val="244AA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48000" algn="just">
              <a:tabLst>
                <a:tab pos="88900" algn="l"/>
              </a:tabLst>
            </a:pPr>
            <a:r>
              <a:rPr lang="hu-HU" sz="1600" cap="all" dirty="0">
                <a:latin typeface="Arial" panose="020B0604020202020204" pitchFamily="34" charset="0"/>
                <a:cs typeface="Arial" panose="020B0604020202020204" pitchFamily="34" charset="0"/>
              </a:rPr>
              <a:t>50 millió Ft </a:t>
            </a:r>
            <a:r>
              <a:rPr lang="hu-HU" sz="1600" cap="all" dirty="0">
                <a:solidFill>
                  <a:srgbClr val="24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(4.2)</a:t>
            </a:r>
          </a:p>
          <a:p>
            <a:pPr marL="174625" lvl="1" indent="-174625" algn="ctr"/>
            <a:endParaRPr lang="hu-HU" sz="1600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6213" indent="-176213">
              <a:buFont typeface="Arial" panose="020B0604020202020204" pitchFamily="34" charset="0"/>
              <a:buChar char="•"/>
              <a:tabLst>
                <a:tab pos="88900" algn="l"/>
              </a:tabLst>
            </a:pPr>
            <a:r>
              <a:rPr lang="hu-HU" b="1" dirty="0">
                <a:solidFill>
                  <a:srgbClr val="24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Igényelhető támogatás: </a:t>
            </a:r>
            <a:br>
              <a:rPr lang="hu-HU" b="1" dirty="0">
                <a:solidFill>
                  <a:srgbClr val="244AA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Min. 500.000 Ft – Max. 5.000.000 Ft </a:t>
            </a:r>
            <a:r>
              <a:rPr lang="hu-HU" sz="1600" cap="all" dirty="0">
                <a:solidFill>
                  <a:srgbClr val="24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(4.1)</a:t>
            </a:r>
          </a:p>
          <a:p>
            <a:pPr marL="176213" indent="-176213" algn="just">
              <a:buFont typeface="Arial" panose="020B0604020202020204" pitchFamily="34" charset="0"/>
              <a:buChar char="•"/>
              <a:tabLst>
                <a:tab pos="88900" algn="l"/>
              </a:tabLst>
            </a:pPr>
            <a:endParaRPr lang="hu-HU" sz="1600" cap="all" dirty="0">
              <a:solidFill>
                <a:srgbClr val="244AA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1338" indent="-365125">
              <a:tabLst>
                <a:tab pos="88900" algn="l"/>
              </a:tabLst>
            </a:pP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Min. 500.000 Ft – Max. 8.000.000 Ft </a:t>
            </a:r>
            <a:r>
              <a:rPr lang="hu-HU" sz="1600" cap="all" dirty="0">
                <a:solidFill>
                  <a:srgbClr val="24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(4.2)</a:t>
            </a:r>
            <a:br>
              <a:rPr lang="hu-HU" sz="1600" cap="all" dirty="0">
                <a:solidFill>
                  <a:srgbClr val="244AA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600" cap="all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hu-HU" sz="1600" i="1" dirty="0">
                <a:latin typeface="Arial" panose="020B0604020202020204" pitchFamily="34" charset="0"/>
                <a:cs typeface="Arial" panose="020B0604020202020204" pitchFamily="34" charset="0"/>
              </a:rPr>
              <a:t> millió Ft feletti elszámolható költségű</a:t>
            </a:r>
            <a:br>
              <a:rPr lang="hu-HU" sz="16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600" i="1" dirty="0">
                <a:latin typeface="Arial" panose="020B0604020202020204" pitchFamily="34" charset="0"/>
                <a:cs typeface="Arial" panose="020B0604020202020204" pitchFamily="34" charset="0"/>
              </a:rPr>
              <a:t>projekteknél kötelező bevonni minimum</a:t>
            </a:r>
            <a:br>
              <a:rPr lang="hu-HU" sz="16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600" i="1" dirty="0">
                <a:latin typeface="Arial" panose="020B0604020202020204" pitchFamily="34" charset="0"/>
                <a:cs typeface="Arial" panose="020B0604020202020204" pitchFamily="34" charset="0"/>
              </a:rPr>
              <a:t>1 konzorciumi partnert</a:t>
            </a:r>
            <a:endParaRPr lang="hu-H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82888" algn="just">
              <a:tabLst>
                <a:tab pos="88900" algn="l"/>
              </a:tabLst>
            </a:pPr>
            <a:endParaRPr lang="hu-H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 lvl="1" indent="-174625"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rgbClr val="24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Támogatási intenzitás: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100 %</a:t>
            </a:r>
          </a:p>
          <a:p>
            <a:pPr marL="174625" lvl="1" indent="-174625">
              <a:buFont typeface="Arial" panose="020B0604020202020204" pitchFamily="34" charset="0"/>
              <a:buChar char="•"/>
            </a:pP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 lvl="1" indent="-174625"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rgbClr val="24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Előleg:</a:t>
            </a:r>
          </a:p>
          <a:p>
            <a:pPr marL="712788" lvl="6" indent="-285750" algn="just" defTabSz="357188">
              <a:buFont typeface="Courier New" panose="02070309020205020404" pitchFamily="49" charset="0"/>
              <a:buChar char="o"/>
              <a:tabLst>
                <a:tab pos="0" algn="r"/>
              </a:tabLst>
            </a:pPr>
            <a:r>
              <a:rPr lang="hu-HU" b="1" dirty="0"/>
              <a:t>25 %,</a:t>
            </a:r>
            <a:r>
              <a:rPr lang="hu-HU" dirty="0"/>
              <a:t>  természetes személy, mikro-, kis- és középvállalkozás, civil szervezet, egyházi jogi személy, nonprofit gazdasági társaság kedvezményezett esetén</a:t>
            </a:r>
          </a:p>
          <a:p>
            <a:pPr marL="712788" lvl="6" indent="-285750" algn="just" defTabSz="357188">
              <a:buFont typeface="Courier New" panose="02070309020205020404" pitchFamily="49" charset="0"/>
              <a:buChar char="o"/>
              <a:tabLst>
                <a:tab pos="0" algn="r"/>
              </a:tabLst>
            </a:pPr>
            <a:endParaRPr lang="hu-HU" dirty="0"/>
          </a:p>
          <a:p>
            <a:pPr marL="712788" lvl="6" indent="-285750" algn="just" defTabSz="357188">
              <a:buFont typeface="Courier New" panose="02070309020205020404" pitchFamily="49" charset="0"/>
              <a:buChar char="o"/>
              <a:tabLst>
                <a:tab pos="0" algn="r"/>
              </a:tabLst>
            </a:pPr>
            <a:r>
              <a:rPr lang="hu-HU" b="1" dirty="0"/>
              <a:t>100 %</a:t>
            </a:r>
            <a:r>
              <a:rPr lang="hu-HU" dirty="0"/>
              <a:t>,  központi, helyi önkormányzati vagy köztestületi költségvetési szerv, közvetlen vagy közvetett többségi állami tulajdonban álló gazdasági társaság, helyi önkormányzat, önkormányzati társulás, köztestület vagy közalapítvány kedvezményezett esetén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DC7AFDDA-C32C-41D7-8C3B-A947A8B74E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6009" y="2093965"/>
            <a:ext cx="4200466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9510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157200"/>
            <a:ext cx="9144000" cy="926976"/>
          </a:xfrm>
        </p:spPr>
        <p:txBody>
          <a:bodyPr/>
          <a:lstStyle/>
          <a:p>
            <a:pPr algn="ctr"/>
            <a:r>
              <a:rPr lang="hu-HU" sz="2800" dirty="0"/>
              <a:t>KÖLTSÉGVETÉS ÖSSZEÁLLÍTÁSA</a:t>
            </a:r>
          </a:p>
        </p:txBody>
      </p:sp>
      <p:pic>
        <p:nvPicPr>
          <p:cNvPr id="16" name="Kép 15"/>
          <p:cNvPicPr>
            <a:picLocks noChangeAspect="1"/>
          </p:cNvPicPr>
          <p:nvPr/>
        </p:nvPicPr>
        <p:blipFill rotWithShape="1">
          <a:blip r:embed="rId4"/>
          <a:srcRect t="27360" r="38378" b="34250"/>
          <a:stretch/>
        </p:blipFill>
        <p:spPr>
          <a:xfrm>
            <a:off x="208607" y="1323349"/>
            <a:ext cx="8017743" cy="2808312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 rotWithShape="1">
          <a:blip r:embed="rId5"/>
          <a:srcRect t="37204" r="38016" b="36219"/>
          <a:stretch/>
        </p:blipFill>
        <p:spPr>
          <a:xfrm>
            <a:off x="208607" y="4370834"/>
            <a:ext cx="8064897" cy="1944216"/>
          </a:xfrm>
          <a:prstGeom prst="rect">
            <a:avLst/>
          </a:prstGeom>
        </p:spPr>
      </p:pic>
      <p:sp>
        <p:nvSpPr>
          <p:cNvPr id="18" name="Ellipszis 17"/>
          <p:cNvSpPr/>
          <p:nvPr/>
        </p:nvSpPr>
        <p:spPr>
          <a:xfrm>
            <a:off x="5929534" y="990755"/>
            <a:ext cx="2520280" cy="1152128"/>
          </a:xfrm>
          <a:prstGeom prst="ellipse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Ellipszis 18"/>
          <p:cNvSpPr/>
          <p:nvPr/>
        </p:nvSpPr>
        <p:spPr>
          <a:xfrm>
            <a:off x="179512" y="2736215"/>
            <a:ext cx="2520280" cy="1152128"/>
          </a:xfrm>
          <a:prstGeom prst="ellipse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Ellipszis 19"/>
          <p:cNvSpPr/>
          <p:nvPr/>
        </p:nvSpPr>
        <p:spPr>
          <a:xfrm>
            <a:off x="1835696" y="5468741"/>
            <a:ext cx="1296144" cy="846309"/>
          </a:xfrm>
          <a:prstGeom prst="ellipse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 7"/>
          <p:cNvSpPr/>
          <p:nvPr/>
        </p:nvSpPr>
        <p:spPr>
          <a:xfrm>
            <a:off x="3779913" y="6371071"/>
            <a:ext cx="60460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4500" indent="-349250">
              <a:spcAft>
                <a:spcPts val="1200"/>
              </a:spcAft>
            </a:pPr>
            <a:r>
              <a:rPr lang="hu-HU" sz="2400" b="1" dirty="0">
                <a:solidFill>
                  <a:srgbClr val="24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Költségvetési korlátok vizsgálata!!!</a:t>
            </a:r>
          </a:p>
        </p:txBody>
      </p:sp>
    </p:spTree>
    <p:extLst>
      <p:ext uri="{BB962C8B-B14F-4D97-AF65-F5344CB8AC3E}">
        <p14:creationId xmlns:p14="http://schemas.microsoft.com/office/powerpoint/2010/main" val="9119410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157200"/>
            <a:ext cx="9144000" cy="926976"/>
          </a:xfrm>
        </p:spPr>
        <p:txBody>
          <a:bodyPr/>
          <a:lstStyle/>
          <a:p>
            <a:pPr algn="ctr"/>
            <a:r>
              <a:rPr lang="hu-HU" sz="2800" dirty="0"/>
              <a:t>KÖLTSÉGVETÉS ÖSSZEÁLLÍTÁSA (2)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121970" y="1340768"/>
            <a:ext cx="861834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Finanszírozás:</a:t>
            </a:r>
          </a:p>
          <a:p>
            <a:pPr marL="1076325" indent="-285750">
              <a:buFont typeface="Courier New" panose="02070309020205020404" pitchFamily="49" charset="0"/>
              <a:buChar char="o"/>
            </a:pPr>
            <a:r>
              <a:rPr lang="hu-HU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Utófinanszírozás</a:t>
            </a:r>
          </a:p>
          <a:p>
            <a:pPr marL="1076325" indent="-285750">
              <a:buFont typeface="Courier New" panose="02070309020205020404" pitchFamily="49" charset="0"/>
              <a:buChar char="o"/>
            </a:pPr>
            <a:r>
              <a:rPr lang="hu-H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Szállítói finanszírozás</a:t>
            </a:r>
          </a:p>
          <a:p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Beszerzés típusa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076325" indent="-285750">
              <a:buFont typeface="Courier New" panose="02070309020205020404" pitchFamily="49" charset="0"/>
              <a:buChar char="o"/>
            </a:pPr>
            <a:r>
              <a:rPr lang="hu-HU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Saját teljesítés</a:t>
            </a:r>
          </a:p>
          <a:p>
            <a:pPr marL="1076325" indent="-285750">
              <a:buFont typeface="Courier New" panose="02070309020205020404" pitchFamily="49" charset="0"/>
              <a:buChar char="o"/>
            </a:pPr>
            <a:r>
              <a:rPr lang="hu-H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Közbeszerzés</a:t>
            </a:r>
          </a:p>
          <a:p>
            <a:pPr marL="1076325" indent="-285750">
              <a:buFont typeface="Courier New" panose="02070309020205020404" pitchFamily="49" charset="0"/>
              <a:buChar char="o"/>
            </a:pPr>
            <a:r>
              <a:rPr lang="hu-HU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Beszerzés</a:t>
            </a:r>
          </a:p>
          <a:p>
            <a:pPr marL="790575"/>
            <a:endParaRPr lang="hu-HU" u="sng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Állami támogatás kategória (Felhívás 3.2. pontja határozza meg)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076325" indent="-285750" algn="just">
              <a:buFont typeface="Courier New" panose="02070309020205020404" pitchFamily="49" charset="0"/>
              <a:buChar char="o"/>
            </a:pPr>
            <a:r>
              <a:rPr lang="hu-H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 minősül állami támogatásnak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4AD4BCAB-C914-493D-A611-8EC4FCF905F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67944" y="260648"/>
            <a:ext cx="4005064" cy="400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1952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157200"/>
            <a:ext cx="9144000" cy="926976"/>
          </a:xfrm>
        </p:spPr>
        <p:txBody>
          <a:bodyPr/>
          <a:lstStyle/>
          <a:p>
            <a:pPr algn="ctr"/>
            <a:r>
              <a:rPr lang="hu-HU" sz="2800" dirty="0"/>
              <a:t>KÖLTSÉGVETÉS ÖSSZEÁLLÍTÁSA (3)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000" y="5373000"/>
            <a:ext cx="3960000" cy="1485000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0" y="126876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4500" indent="-349250">
              <a:spcAft>
                <a:spcPts val="1200"/>
              </a:spcAft>
            </a:pPr>
            <a:r>
              <a:rPr lang="hu-HU" b="1" dirty="0">
                <a:solidFill>
                  <a:srgbClr val="24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Költségvetés átvezetése a pályázati formadokumentumba.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107505" y="1638092"/>
            <a:ext cx="518457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Részletezés cellában meg kell adni:</a:t>
            </a:r>
          </a:p>
          <a:p>
            <a:pPr marL="541338" indent="-187325" defTabSz="179388"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mely tevékenységhez kapcsolódik a költség</a:t>
            </a:r>
          </a:p>
          <a:p>
            <a:pPr marL="541338" indent="-187325" defTabSz="179388"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egységár</a:t>
            </a:r>
          </a:p>
          <a:p>
            <a:pPr marL="541338" indent="-187325" defTabSz="179388"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mennyiségi egység</a:t>
            </a:r>
          </a:p>
          <a:p>
            <a:pPr marL="541338" indent="-187325" defTabSz="179388"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teljes költség</a:t>
            </a:r>
          </a:p>
          <a:p>
            <a:pPr marL="541338" indent="-187325" defTabSz="179388"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  tartalmaz elszámolható és nem elszámolható részt is, akkor annak részletezése</a:t>
            </a:r>
          </a:p>
          <a:p>
            <a:pPr marL="541338" indent="-187325" defTabSz="179388"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számítás módja</a:t>
            </a:r>
          </a:p>
          <a:p>
            <a:pPr marL="541338" indent="-187325" defTabSz="179388"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foglalkoztatás esetén meg kell nevezni a jogviszonyt is (pl. munkaviszony; vagy megbízási szerződés keretében)</a:t>
            </a:r>
          </a:p>
          <a:p>
            <a:pPr marL="900113" indent="-285750">
              <a:buFont typeface="Arial" panose="020B0604020202020204" pitchFamily="34" charset="0"/>
              <a:buChar char="•"/>
            </a:pPr>
            <a:endParaRPr lang="hu-HU" b="1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hu-HU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Pl. </a:t>
            </a:r>
            <a:r>
              <a:rPr lang="hu-H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Projektmenedzser alkalmazása a projekt ideje alatt vállalkozóval kötött megbízási jogviszony keretében (12 hó) havi 12.500 Ft + 0 Ft áfa díjjal, mely összesen 150.000 Ft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2ABC262D-1A7E-483A-A9D4-FF59B261508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C8F2FF"/>
              </a:clrFrom>
              <a:clrTo>
                <a:srgbClr val="C8F2FF">
                  <a:alpha val="0"/>
                </a:srgbClr>
              </a:clrTo>
            </a:clrChange>
          </a:blip>
          <a:stretch>
            <a:fillRect/>
          </a:stretch>
        </p:blipFill>
        <p:spPr>
          <a:xfrm rot="451188">
            <a:off x="5706326" y="1538820"/>
            <a:ext cx="3239623" cy="323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1549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157200"/>
            <a:ext cx="9144000" cy="926976"/>
          </a:xfrm>
        </p:spPr>
        <p:txBody>
          <a:bodyPr/>
          <a:lstStyle/>
          <a:p>
            <a:pPr algn="ctr"/>
            <a:r>
              <a:rPr lang="hu-HU" sz="2800" dirty="0"/>
              <a:t>KÖLTSÉGVETÉS ÖSSZEÁLLÍTÁSA (4)</a:t>
            </a:r>
          </a:p>
        </p:txBody>
      </p:sp>
      <p:sp>
        <p:nvSpPr>
          <p:cNvPr id="6" name="Téglalap 5"/>
          <p:cNvSpPr/>
          <p:nvPr/>
        </p:nvSpPr>
        <p:spPr>
          <a:xfrm>
            <a:off x="0" y="126876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4500" indent="-349250" algn="ctr">
              <a:spcAft>
                <a:spcPts val="1200"/>
              </a:spcAft>
            </a:pPr>
            <a:r>
              <a:rPr lang="hu-HU" b="1" dirty="0">
                <a:solidFill>
                  <a:srgbClr val="24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Költségvetés átvezetése a pályázati formadokumentumba.</a:t>
            </a: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4"/>
          <a:srcRect l="27863" t="31297" r="25648" b="46063"/>
          <a:stretch/>
        </p:blipFill>
        <p:spPr>
          <a:xfrm>
            <a:off x="1835696" y="5161141"/>
            <a:ext cx="6048673" cy="1656184"/>
          </a:xfrm>
          <a:prstGeom prst="rect">
            <a:avLst/>
          </a:prstGeom>
        </p:spPr>
      </p:pic>
      <p:sp>
        <p:nvSpPr>
          <p:cNvPr id="12" name="Szövegdoboz 11"/>
          <p:cNvSpPr txBox="1"/>
          <p:nvPr/>
        </p:nvSpPr>
        <p:spPr>
          <a:xfrm>
            <a:off x="120609" y="1660158"/>
            <a:ext cx="1984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/>
              <a:t>Költségvetés </a:t>
            </a:r>
            <a:r>
              <a:rPr lang="hu-HU" b="1" dirty="0" err="1"/>
              <a:t>excel</a:t>
            </a:r>
            <a:r>
              <a:rPr lang="hu-HU" b="1" dirty="0"/>
              <a:t>:</a:t>
            </a:r>
          </a:p>
        </p:txBody>
      </p:sp>
      <p:sp>
        <p:nvSpPr>
          <p:cNvPr id="19" name="Szövegdoboz 18"/>
          <p:cNvSpPr txBox="1"/>
          <p:nvPr/>
        </p:nvSpPr>
        <p:spPr>
          <a:xfrm>
            <a:off x="125793" y="5324522"/>
            <a:ext cx="9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/>
              <a:t>Adatlap: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1DB19D37-47A9-4237-BFB9-D59AB71645B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49" t="31537" r="13775" b="22791"/>
          <a:stretch/>
        </p:blipFill>
        <p:spPr>
          <a:xfrm>
            <a:off x="0" y="1995680"/>
            <a:ext cx="9144000" cy="2751563"/>
          </a:xfrm>
          <a:prstGeom prst="rect">
            <a:avLst/>
          </a:prstGeom>
        </p:spPr>
      </p:pic>
      <p:cxnSp>
        <p:nvCxnSpPr>
          <p:cNvPr id="30" name="Egyenes összekötő nyíllal 29"/>
          <p:cNvCxnSpPr>
            <a:cxnSpLocks/>
          </p:cNvCxnSpPr>
          <p:nvPr/>
        </p:nvCxnSpPr>
        <p:spPr>
          <a:xfrm>
            <a:off x="5292080" y="3607269"/>
            <a:ext cx="1797796" cy="185603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Egyenes összekötő nyíllal 27"/>
          <p:cNvCxnSpPr>
            <a:cxnSpLocks/>
          </p:cNvCxnSpPr>
          <p:nvPr/>
        </p:nvCxnSpPr>
        <p:spPr>
          <a:xfrm>
            <a:off x="4860032" y="3607269"/>
            <a:ext cx="1256413" cy="190191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Egyenes összekötő nyíllal 26"/>
          <p:cNvCxnSpPr>
            <a:cxnSpLocks/>
          </p:cNvCxnSpPr>
          <p:nvPr/>
        </p:nvCxnSpPr>
        <p:spPr>
          <a:xfrm>
            <a:off x="2734220" y="3607269"/>
            <a:ext cx="2287605" cy="18425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Egyenes összekötő nyíllal 24"/>
          <p:cNvCxnSpPr>
            <a:cxnSpLocks/>
          </p:cNvCxnSpPr>
          <p:nvPr/>
        </p:nvCxnSpPr>
        <p:spPr>
          <a:xfrm>
            <a:off x="1905869" y="3607269"/>
            <a:ext cx="2402904" cy="190191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Egyenes összekötő nyíllal 22"/>
          <p:cNvCxnSpPr>
            <a:cxnSpLocks/>
          </p:cNvCxnSpPr>
          <p:nvPr/>
        </p:nvCxnSpPr>
        <p:spPr>
          <a:xfrm>
            <a:off x="624231" y="3607269"/>
            <a:ext cx="1713686" cy="194526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88005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157200"/>
            <a:ext cx="9144000" cy="926976"/>
          </a:xfrm>
        </p:spPr>
        <p:txBody>
          <a:bodyPr/>
          <a:lstStyle/>
          <a:p>
            <a:pPr algn="ctr"/>
            <a:r>
              <a:rPr lang="hu-HU" sz="2800" dirty="0"/>
              <a:t>Vegyük FIGYELEMBE AZ ALÁBBIAKAT:</a:t>
            </a:r>
          </a:p>
        </p:txBody>
      </p:sp>
      <p:sp>
        <p:nvSpPr>
          <p:cNvPr id="9" name="Téglalap 8"/>
          <p:cNvSpPr/>
          <p:nvPr/>
        </p:nvSpPr>
        <p:spPr>
          <a:xfrm>
            <a:off x="-108520" y="1332057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0" lvl="0" algn="ctr">
              <a:spcAft>
                <a:spcPts val="1200"/>
              </a:spcAft>
            </a:pPr>
            <a:r>
              <a:rPr lang="hu-HU" b="1" dirty="0"/>
              <a:t>Egy alkalomra/programra maximum 500.000 forint támogatási összeg tervezhető.</a:t>
            </a:r>
            <a:r>
              <a:rPr lang="hu-HU" dirty="0"/>
              <a:t> 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9DCAC063-1C19-416E-BBA7-43F6B2473F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74185"/>
            <a:ext cx="9144000" cy="4443138"/>
          </a:xfrm>
          <a:prstGeom prst="rect">
            <a:avLst/>
          </a:prstGeom>
        </p:spPr>
      </p:pic>
      <p:sp>
        <p:nvSpPr>
          <p:cNvPr id="7" name="Téglalap 6">
            <a:extLst>
              <a:ext uri="{FF2B5EF4-FFF2-40B4-BE49-F238E27FC236}">
                <a16:creationId xmlns:a16="http://schemas.microsoft.com/office/drawing/2014/main" id="{16F7005A-28DA-4C42-9388-FA56AAA5D207}"/>
              </a:ext>
            </a:extLst>
          </p:cNvPr>
          <p:cNvSpPr/>
          <p:nvPr/>
        </p:nvSpPr>
        <p:spPr>
          <a:xfrm>
            <a:off x="0" y="622842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0" lvl="0" algn="ctr">
              <a:spcAft>
                <a:spcPts val="1200"/>
              </a:spcAft>
            </a:pPr>
            <a:r>
              <a:rPr lang="hu-HU" b="1" dirty="0"/>
              <a:t>A Programtervben részletezni szükséges az egyes rendezvényekhez/programokhoz kapcsolódó költségeket oly módon, hogy ellenőrizhető legyen a </a:t>
            </a:r>
            <a:r>
              <a:rPr lang="hu-HU" b="1" dirty="0" err="1"/>
              <a:t>max</a:t>
            </a:r>
            <a:r>
              <a:rPr lang="hu-HU" b="1" dirty="0"/>
              <a:t>. 500.000 Ft/</a:t>
            </a:r>
            <a:r>
              <a:rPr lang="hu-HU" b="1" dirty="0" err="1"/>
              <a:t>alk</a:t>
            </a:r>
            <a:r>
              <a:rPr lang="hu-HU" b="1" dirty="0"/>
              <a:t>. elvárás.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5693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-23137" y="8000"/>
            <a:ext cx="9144000" cy="1260760"/>
          </a:xfrm>
        </p:spPr>
        <p:txBody>
          <a:bodyPr/>
          <a:lstStyle/>
          <a:p>
            <a:pPr algn="ctr"/>
            <a:r>
              <a:rPr lang="hu-HU" sz="2800" dirty="0"/>
              <a:t>Költségek alátámasztása </a:t>
            </a:r>
            <a:br>
              <a:rPr lang="hu-HU" sz="2800" dirty="0"/>
            </a:br>
            <a:r>
              <a:rPr lang="hu-HU" sz="2000" dirty="0"/>
              <a:t>(támogatási Kérelem benyújtásakor)</a:t>
            </a:r>
            <a:br>
              <a:rPr lang="hu-HU" sz="2800" dirty="0"/>
            </a:br>
            <a:r>
              <a:rPr lang="hu-HU" sz="2800" cap="small" dirty="0"/>
              <a:t>mely esetben kell?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-3708920" y="4797152"/>
            <a:ext cx="85335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2925" indent="-271463" algn="just">
              <a:buFont typeface="Courier New" panose="02070309020205020404" pitchFamily="49" charset="0"/>
              <a:buChar char="o"/>
            </a:pPr>
            <a:endParaRPr lang="hu-HU" b="1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2925" indent="-271463" algn="just">
              <a:buFont typeface="Courier New" panose="02070309020205020404" pitchFamily="49" charset="0"/>
              <a:buChar char="o"/>
            </a:pPr>
            <a:endParaRPr lang="hu-HU" b="1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hu-HU" b="1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56"/>
          <a:stretch/>
        </p:blipFill>
        <p:spPr>
          <a:xfrm>
            <a:off x="4685" y="1412776"/>
            <a:ext cx="9144000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114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157200"/>
            <a:ext cx="9144000" cy="926976"/>
          </a:xfrm>
        </p:spPr>
        <p:txBody>
          <a:bodyPr/>
          <a:lstStyle/>
          <a:p>
            <a:pPr algn="ctr"/>
            <a:r>
              <a:rPr lang="hu-HU" sz="2800" dirty="0"/>
              <a:t>Piaci ár alátámasztása</a:t>
            </a:r>
            <a:br>
              <a:rPr lang="hu-HU" sz="2800" dirty="0"/>
            </a:br>
            <a:r>
              <a:rPr lang="hu-HU" sz="2800" dirty="0"/>
              <a:t>Miként?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-3708920" y="4797152"/>
            <a:ext cx="85335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2925" indent="-271463" algn="just">
              <a:buFont typeface="Courier New" panose="02070309020205020404" pitchFamily="49" charset="0"/>
              <a:buChar char="o"/>
            </a:pPr>
            <a:endParaRPr lang="hu-HU" b="1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2925" indent="-271463" algn="just">
              <a:buFont typeface="Courier New" panose="02070309020205020404" pitchFamily="49" charset="0"/>
              <a:buChar char="o"/>
            </a:pPr>
            <a:endParaRPr lang="hu-HU" b="1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hu-HU" b="1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0" y="1375023"/>
            <a:ext cx="91440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 fontAlgn="t">
              <a:buFont typeface="Arial" panose="020B0604020202020204" pitchFamily="34" charset="0"/>
              <a:buChar char="•"/>
            </a:pPr>
            <a:r>
              <a:rPr lang="hu-HU" sz="19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Min. 1 (független) ajánlatot a támogatási kérelemmel együtt </a:t>
            </a:r>
            <a:r>
              <a:rPr lang="hu-HU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kell nyújtani minden költségtételre.</a:t>
            </a:r>
          </a:p>
          <a:p>
            <a:pPr marL="265113" algn="just"/>
            <a:r>
              <a:rPr lang="hu-HU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Kivétel: 3 millió Ft feletti projektek esetén a 300.000 Ft alatti beszerzések. Az árajánlatok benyújtása nem kötelező, de helyszíni ellenőrzés keretében ellenőrizhető.</a:t>
            </a:r>
          </a:p>
          <a:p>
            <a:pPr marL="265113" algn="just"/>
            <a:endParaRPr lang="hu-HU" sz="19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 fontAlgn="t">
              <a:buFont typeface="Arial" panose="020B0604020202020204" pitchFamily="34" charset="0"/>
              <a:buChar char="•"/>
            </a:pPr>
            <a:r>
              <a:rPr lang="hu-HU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Személyi jellegű ráfordítások esetén kötelező a támogatási kérelemhez: kérelem benyújtását megelőző évre vonatkozó </a:t>
            </a:r>
            <a:r>
              <a:rPr lang="hu-HU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bérkartonok v. egy nyilatkozat  </a:t>
            </a:r>
            <a:r>
              <a:rPr lang="hu-HU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érintett időszak szem. </a:t>
            </a:r>
            <a:r>
              <a:rPr lang="hu-HU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jell</a:t>
            </a:r>
            <a:r>
              <a:rPr lang="hu-HU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ráfordításainak értékéről. (Célfeladat esetén a juttatás nem haladhatja meg az adott munkavállaló havi bérét/illetményét.)</a:t>
            </a:r>
          </a:p>
          <a:p>
            <a:pPr marL="285750" indent="-285750" algn="just" fontAlgn="t">
              <a:buFont typeface="Arial" panose="020B0604020202020204" pitchFamily="34" charset="0"/>
              <a:buChar char="•"/>
            </a:pPr>
            <a:endParaRPr lang="hu-HU" sz="19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Eszközök esetén </a:t>
            </a:r>
            <a:r>
              <a:rPr lang="hu-HU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honlap képernyőkép</a:t>
            </a:r>
            <a:r>
              <a:rPr lang="hu-HU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ének mentésével is igazolható a piaci ár.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hu-HU" sz="19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Szakértői, tanácsadási díjak egységárának megalapozására </a:t>
            </a:r>
            <a:r>
              <a:rPr lang="hu-HU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független statisztika, kimutatás </a:t>
            </a:r>
            <a:r>
              <a:rPr lang="hu-HU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(pl. KSH adatok, kamarai díjszabás) is alkalmas.</a:t>
            </a:r>
          </a:p>
          <a:p>
            <a:pPr algn="just"/>
            <a:endParaRPr lang="hu-HU" sz="19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építési (kivitelezési) költségek elszámolásához előírt, hogy az elszámolandó költségek mellé azok építőipari normagyűjtemény-kódja is feltüntetésre kerüljön.</a:t>
            </a:r>
          </a:p>
        </p:txBody>
      </p:sp>
    </p:spTree>
    <p:extLst>
      <p:ext uri="{BB962C8B-B14F-4D97-AF65-F5344CB8AC3E}">
        <p14:creationId xmlns:p14="http://schemas.microsoft.com/office/powerpoint/2010/main" val="7754706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157200"/>
            <a:ext cx="9144000" cy="926976"/>
          </a:xfrm>
        </p:spPr>
        <p:txBody>
          <a:bodyPr/>
          <a:lstStyle/>
          <a:p>
            <a:pPr algn="ctr"/>
            <a:r>
              <a:rPr lang="hu-HU" sz="2800" dirty="0"/>
              <a:t>PIACI ÁR ALÁTÁMASZTÁSA (2)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000" y="5373000"/>
            <a:ext cx="3960000" cy="1485000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-72008" y="1628800"/>
            <a:ext cx="89644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3538" indent="-268288" algn="just"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alátámasztó dokumentumok nem lehetnek a szerződés aláírásának dátumához képest 6 hónapnál régebbiek. </a:t>
            </a:r>
          </a:p>
          <a:p>
            <a:pPr marL="363538" indent="-268288" algn="just">
              <a:buFont typeface="Arial" panose="020B0604020202020204" pitchFamily="34" charset="0"/>
              <a:buChar char="•"/>
            </a:pPr>
            <a:endParaRPr lang="hu-HU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3538" indent="-268288" algn="just"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megvalósítás során az elszámolásnak feltétele a piaci ár igazolása.  A piaci ár igazolásához szükséges ajánlatkérést, beérkezést dokumentálni kell. </a:t>
            </a:r>
            <a:r>
              <a:rPr lang="hu-H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(Ennek feltételei nem azonosak a támogatási kérelem benyújtásához szükséges piaci ár igazolással)</a:t>
            </a:r>
            <a:endParaRPr lang="hu-HU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5250" algn="just"/>
            <a:endParaRPr lang="hu-HU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4E187E0E-B3D2-49D0-8627-3E5C5FAC61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BCD2"/>
              </a:clrFrom>
              <a:clrTo>
                <a:srgbClr val="00BCD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1600" y="3594392"/>
            <a:ext cx="4944321" cy="286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5761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157200"/>
            <a:ext cx="9144000" cy="926976"/>
          </a:xfrm>
        </p:spPr>
        <p:txBody>
          <a:bodyPr/>
          <a:lstStyle/>
          <a:p>
            <a:pPr algn="ctr"/>
            <a:r>
              <a:rPr lang="hu-HU" sz="2800" dirty="0"/>
              <a:t>További elvárások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000" y="5373000"/>
            <a:ext cx="3960000" cy="1485000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179512" y="1525793"/>
            <a:ext cx="871296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Elkülönített könyvelés vezetése a projektről.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Mérföldkő dátumát követő 15 napon belül kifizetés kérelem benyújtása kötelező.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(Benyújtandó dokumentumok: 272/2014 (XI.5.) Kormányrendelet 4. és 6. melléklete alapján)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A szakmai beszámolóban ki kell térni a pénzügyi előrehaladásra is.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Mérföldkövek között időközi kifizetési kérelem nyújtható be, ha az abban igényelt támogatás összege meghaladja a megítélt támogatás 2%-át, de legalább a 200.000 Ft-ot.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Folyósítás feltétele (az előlegfolyósításé is) a köztartozás-mentesség igazolása. 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hu-HU" sz="2400" b="1" u="sng" dirty="0">
                <a:solidFill>
                  <a:srgbClr val="244AAD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Javasolt bejelentkezni a NAV köztartozásmentes adózói adatbázisába.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Elszámolni csak a ténylegesen felmerült és kifizetett (utófinanszírozás esetén) bizonylatokat lehet.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Az egyes költségek elszámolása alkalmával nem valósulhat meg kettős finanszírozás.</a:t>
            </a:r>
          </a:p>
          <a:p>
            <a:pPr algn="just"/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9992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157200"/>
            <a:ext cx="9144000" cy="926976"/>
          </a:xfrm>
        </p:spPr>
        <p:txBody>
          <a:bodyPr/>
          <a:lstStyle/>
          <a:p>
            <a:pPr algn="ctr"/>
            <a:r>
              <a:rPr lang="hu-HU" sz="2800" dirty="0"/>
              <a:t>Elszámolhatósági időszak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153915" y="3143671"/>
            <a:ext cx="371348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VÉGE: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projekt fizikai zárásának napja. (A fizikai zárás legkésőbb 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2021.04.30.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ZÁRÓ ELSZÁMOLÁS (pénzügyi zárás):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projekt fizikai befejezését követő 60 napon belül.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000" y="5373000"/>
            <a:ext cx="3960000" cy="1485000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153915" y="1162478"/>
            <a:ext cx="86650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b="1" cap="all" dirty="0">
                <a:latin typeface="Arial" panose="020B0604020202020204" pitchFamily="34" charset="0"/>
                <a:cs typeface="Arial" panose="020B0604020202020204" pitchFamily="34" charset="0"/>
              </a:rPr>
              <a:t>Kezdete: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Előkészítési költségekre vonatkozóan: 2017.08.01-től felmerült költségek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Megvalósításra vonatkozó költségek a projekt fizikai kezdésének napjától merülhetnek fel.</a:t>
            </a:r>
          </a:p>
          <a:p>
            <a:pPr marL="261938" algn="just"/>
            <a:r>
              <a:rPr lang="hu-H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!!!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A projekt megvalósítása csak a helyi támogatási kérelem benyújtását követő napon (saját felelősségre) kezdhető meg. 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7DF18981-9304-47C9-8DA4-F4AE0E77B3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3369" y="3007081"/>
            <a:ext cx="5004666" cy="2498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3330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000" y="2267608"/>
            <a:ext cx="2133600" cy="2143125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157200"/>
            <a:ext cx="9144000" cy="926976"/>
          </a:xfrm>
        </p:spPr>
        <p:txBody>
          <a:bodyPr/>
          <a:lstStyle/>
          <a:p>
            <a:pPr algn="ctr"/>
            <a:r>
              <a:rPr lang="hu-HU" sz="2800" dirty="0"/>
              <a:t>elvárások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000" y="5373000"/>
            <a:ext cx="3960000" cy="1485000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124710" y="1305341"/>
            <a:ext cx="667953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Csak olyan költségek kerültek tervezésre, melyek </a:t>
            </a:r>
          </a:p>
          <a:p>
            <a:pPr marL="900113" indent="-285750" algn="just">
              <a:buFont typeface="Courier New" panose="02070309020205020404" pitchFamily="49" charset="0"/>
              <a:buChar char="o"/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projekt támogatható tevékenységeihez kapcsolódnak</a:t>
            </a:r>
          </a:p>
          <a:p>
            <a:pPr marL="900113" indent="-285750" algn="just">
              <a:buFont typeface="Courier New" panose="02070309020205020404" pitchFamily="49" charset="0"/>
              <a:buChar char="o"/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szerepelnek a felhívásban rögzített elszámolható költségek között</a:t>
            </a:r>
          </a:p>
          <a:p>
            <a:pPr marL="900113" indent="-285750" algn="just">
              <a:buFont typeface="Courier New" panose="02070309020205020404" pitchFamily="49" charset="0"/>
              <a:buChar char="o"/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megfelelnek az általános elszámolhatósági feltételeknek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A konzorciumi tagok egymástól a projekt keretein belül anyagot, árut, szolgáltatást, eszközt, immateriális javakat nem vásárolhatnak.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tabLst>
                <a:tab pos="4657725" algn="r"/>
              </a:tabLst>
            </a:pP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Költségek a felhívásban megadott elvárások  szerint  alátámasztásra kerültek. (részletesen később)</a:t>
            </a:r>
          </a:p>
          <a:p>
            <a:pPr algn="just">
              <a:tabLst>
                <a:tab pos="4657725" algn="r"/>
              </a:tabLst>
            </a:pP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tabLst>
                <a:tab pos="4657725" algn="r"/>
              </a:tabLst>
            </a:pPr>
            <a:r>
              <a:rPr lang="hu-H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272/2014. (XI.5.) Kormányrendelet 5. mellékletében szereplő elvárások figyelembe vétele kötelező.</a:t>
            </a:r>
          </a:p>
          <a:p>
            <a:pPr algn="just">
              <a:tabLst>
                <a:tab pos="4657725" algn="r"/>
              </a:tabLst>
            </a:pP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tabLst>
                <a:tab pos="4657725" algn="r"/>
              </a:tabLst>
            </a:pP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3923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157200"/>
            <a:ext cx="9144000" cy="926976"/>
          </a:xfrm>
        </p:spPr>
        <p:txBody>
          <a:bodyPr/>
          <a:lstStyle/>
          <a:p>
            <a:pPr algn="ctr"/>
            <a:r>
              <a:rPr lang="hu-HU" sz="2800" dirty="0"/>
              <a:t>Költségvetés </a:t>
            </a:r>
            <a:r>
              <a:rPr lang="hu-HU" sz="2800" dirty="0" err="1"/>
              <a:t>benyújtáSA</a:t>
            </a:r>
            <a:endParaRPr lang="hu-HU" sz="28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000" y="5373000"/>
            <a:ext cx="3960000" cy="1485000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-4896" y="1340768"/>
            <a:ext cx="91440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Költségvetés benyújtási formája:</a:t>
            </a:r>
          </a:p>
          <a:p>
            <a:pPr marL="38100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Kiadott 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excel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mellékletet 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xls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(x) formátumban</a:t>
            </a:r>
          </a:p>
          <a:p>
            <a:pPr marL="38100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Az 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excel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„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Költségvetés_teljes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” munkalapját kinyomtatva aláírva, és szkennelve 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pdf-ben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is</a:t>
            </a:r>
          </a:p>
          <a:p>
            <a:pPr marL="38100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Az 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excel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„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Költségvetés_részletezés_partner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…” munkalapját kinyomtatva és szkennelve 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pdf-ben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is</a:t>
            </a:r>
          </a:p>
          <a:p>
            <a:pPr marL="9525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hu-H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01FEEE6B-2B2E-4F12-954C-B17CF1868E5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896" y="3749456"/>
            <a:ext cx="4662816" cy="310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6227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43608" y="1412776"/>
            <a:ext cx="4419600" cy="1440160"/>
          </a:xfrm>
        </p:spPr>
        <p:txBody>
          <a:bodyPr/>
          <a:lstStyle/>
          <a:p>
            <a:r>
              <a:rPr lang="hu-HU" dirty="0"/>
              <a:t>KÖSZÖNÖM </a:t>
            </a:r>
            <a:br>
              <a:rPr lang="hu-HU" dirty="0"/>
            </a:br>
            <a:r>
              <a:rPr lang="hu-HU" dirty="0"/>
              <a:t>A FIGYELMET!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>
            <a:clrChange>
              <a:clrFrom>
                <a:srgbClr val="414143"/>
              </a:clrFrom>
              <a:clrTo>
                <a:srgbClr val="41414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725144"/>
            <a:ext cx="3960440" cy="2640294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1187624" y="3380799"/>
            <a:ext cx="630961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>
                <a:solidFill>
                  <a:schemeClr val="bg1"/>
                </a:solidFill>
              </a:rPr>
              <a:t>Munkaszervezet: Kaposvári Városfejlesztési Nonprofit Kft.</a:t>
            </a:r>
          </a:p>
          <a:p>
            <a:r>
              <a:rPr lang="hu-HU" sz="2000" b="1" dirty="0">
                <a:solidFill>
                  <a:schemeClr val="bg1"/>
                </a:solidFill>
              </a:rPr>
              <a:t>7400 Kaposvár Fő u. 57. (16. iroda)</a:t>
            </a:r>
          </a:p>
          <a:p>
            <a:r>
              <a:rPr lang="hu-HU" sz="2000" b="1" dirty="0" err="1">
                <a:solidFill>
                  <a:schemeClr val="bg1"/>
                </a:solidFill>
              </a:rPr>
              <a:t>www.clldkaposvar.hu</a:t>
            </a:r>
            <a:endParaRPr lang="hu-HU" sz="2000" b="1" dirty="0">
              <a:solidFill>
                <a:schemeClr val="bg1"/>
              </a:solidFill>
            </a:endParaRPr>
          </a:p>
          <a:p>
            <a:r>
              <a:rPr lang="hu-HU" sz="2000" b="1" dirty="0" err="1">
                <a:solidFill>
                  <a:schemeClr val="bg1"/>
                </a:solidFill>
              </a:rPr>
              <a:t>clldkaposvar</a:t>
            </a:r>
            <a:r>
              <a:rPr lang="hu-HU" sz="2000" b="1" dirty="0">
                <a:solidFill>
                  <a:schemeClr val="bg1"/>
                </a:solidFill>
              </a:rPr>
              <a:t>@</a:t>
            </a:r>
            <a:r>
              <a:rPr lang="hu-HU" sz="2000" b="1" dirty="0" err="1">
                <a:solidFill>
                  <a:schemeClr val="bg1"/>
                </a:solidFill>
              </a:rPr>
              <a:t>kvf.hu</a:t>
            </a:r>
            <a:endParaRPr lang="hu-H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528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157200"/>
            <a:ext cx="9144000" cy="926976"/>
          </a:xfrm>
        </p:spPr>
        <p:txBody>
          <a:bodyPr/>
          <a:lstStyle/>
          <a:p>
            <a:pPr algn="ctr"/>
            <a:r>
              <a:rPr lang="hu-HU" sz="2800" dirty="0"/>
              <a:t>Elvárások (2)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000" y="5373000"/>
            <a:ext cx="3960000" cy="1485000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0" y="3207755"/>
            <a:ext cx="537784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0" lvl="0" algn="just">
              <a:spcAft>
                <a:spcPts val="1200"/>
              </a:spcAft>
            </a:pPr>
            <a:r>
              <a:rPr lang="hu-HU" sz="2000" b="1" dirty="0"/>
              <a:t>Tartalmi értékelési szempont:</a:t>
            </a:r>
          </a:p>
          <a:p>
            <a:pPr marL="95250" lvl="0" algn="just">
              <a:spcAft>
                <a:spcPts val="1200"/>
              </a:spcAft>
            </a:pPr>
            <a:r>
              <a:rPr lang="hu-HU" sz="2000" b="1" dirty="0"/>
              <a:t>Továbbá nem támogathatók azok a helyi támogatási kérelmek sem, amelyek esetében az alábbi szempontra adott pontszám nulla:</a:t>
            </a:r>
          </a:p>
          <a:p>
            <a:pPr marL="541338" lvl="0" algn="just">
              <a:spcAft>
                <a:spcPts val="1200"/>
              </a:spcAft>
            </a:pPr>
            <a:r>
              <a:rPr lang="hu-HU" sz="2000" dirty="0"/>
              <a:t>A fejlesztés költséghatékony módon valósul meg: a támogatási kérelemben szereplő költségek meghatározása körültekintően, az aktuális piaci árak figyelembevételével történt, amelyet a támogatást igénylő a kérelemben alátámasztott</a:t>
            </a: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5DF49BAF-810F-4B76-A11C-2DB4498CEDA3}"/>
              </a:ext>
            </a:extLst>
          </p:cNvPr>
          <p:cNvSpPr txBox="1"/>
          <p:nvPr/>
        </p:nvSpPr>
        <p:spPr>
          <a:xfrm>
            <a:off x="-94760" y="1233852"/>
            <a:ext cx="54726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250" lvl="0" algn="just">
              <a:spcAft>
                <a:spcPts val="1200"/>
              </a:spcAft>
            </a:pPr>
            <a:r>
              <a:rPr lang="hu-HU" sz="2000" b="1" dirty="0"/>
              <a:t>Jogosultsági szempont:</a:t>
            </a:r>
          </a:p>
          <a:p>
            <a:pPr marL="354013" algn="just">
              <a:spcAft>
                <a:spcPts val="1200"/>
              </a:spcAft>
            </a:pPr>
            <a:r>
              <a:rPr lang="hu-HU" sz="2000" dirty="0"/>
              <a:t>A jelen felhívásban rögzített minimálisan kötelező elvárásainak, szakmai feltételeinek teljesülése </a:t>
            </a:r>
            <a:r>
              <a:rPr lang="hu-HU" sz="2000" b="1" dirty="0">
                <a:sym typeface="Wingdings" panose="05000000000000000000" pitchFamily="2" charset="2"/>
              </a:rPr>
              <a:t> A költségvetésnek a költségvetési korlátoknak meg kell felelnie.</a:t>
            </a:r>
            <a:endParaRPr lang="hu-HU" sz="2000" b="1" dirty="0"/>
          </a:p>
          <a:p>
            <a:endParaRPr lang="hu-HU" sz="2000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DAC65DBA-67BE-4953-8D25-AB60AB6A10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01" t="50" r="20479" b="-50"/>
          <a:stretch/>
        </p:blipFill>
        <p:spPr>
          <a:xfrm>
            <a:off x="5612483" y="2204864"/>
            <a:ext cx="3140728" cy="2848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786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157200"/>
            <a:ext cx="9144000" cy="926976"/>
          </a:xfrm>
        </p:spPr>
        <p:txBody>
          <a:bodyPr/>
          <a:lstStyle/>
          <a:p>
            <a:pPr algn="ctr"/>
            <a:r>
              <a:rPr lang="hu-HU" sz="2800" dirty="0"/>
              <a:t>Elszámolható költségek (1)</a:t>
            </a:r>
          </a:p>
        </p:txBody>
      </p:sp>
      <p:graphicFrame>
        <p:nvGraphicFramePr>
          <p:cNvPr id="8" name="Táblázat 7">
            <a:extLst>
              <a:ext uri="{FF2B5EF4-FFF2-40B4-BE49-F238E27FC236}">
                <a16:creationId xmlns:a16="http://schemas.microsoft.com/office/drawing/2014/main" id="{171B1134-8C28-4EAE-9201-B9FBAB541F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816918"/>
              </p:ext>
            </p:extLst>
          </p:nvPr>
        </p:nvGraphicFramePr>
        <p:xfrm>
          <a:off x="36512" y="753005"/>
          <a:ext cx="9144000" cy="61049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79504">
                  <a:extLst>
                    <a:ext uri="{9D8B030D-6E8A-4147-A177-3AD203B41FA5}">
                      <a16:colId xmlns:a16="http://schemas.microsoft.com/office/drawing/2014/main" val="150344240"/>
                    </a:ext>
                  </a:extLst>
                </a:gridCol>
                <a:gridCol w="4464496">
                  <a:extLst>
                    <a:ext uri="{9D8B030D-6E8A-4147-A177-3AD203B41FA5}">
                      <a16:colId xmlns:a16="http://schemas.microsoft.com/office/drawing/2014/main" val="1579609699"/>
                    </a:ext>
                  </a:extLst>
                </a:gridCol>
              </a:tblGrid>
              <a:tr h="463097">
                <a:tc gridSpan="2">
                  <a:txBody>
                    <a:bodyPr/>
                    <a:lstStyle/>
                    <a:p>
                      <a:pPr algn="ctr"/>
                      <a:r>
                        <a:rPr lang="hu-HU" sz="2400" b="1" u="non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Projektelőkészítés költségei </a:t>
                      </a:r>
                      <a:r>
                        <a:rPr lang="hu-HU" sz="1800" b="1" u="non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(Saját teljesítésben is elvégezhető)</a:t>
                      </a:r>
                      <a:endParaRPr lang="hu-HU" sz="2000" u="non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2730464"/>
                  </a:ext>
                </a:extLst>
              </a:tr>
              <a:tr h="40135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b="1" dirty="0"/>
                        <a:t>TOP-7.1.1-16-H-065-4.1 (ERFA)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000" b="1" dirty="0"/>
                        <a:t>TOP-7.1.1-16-H-065-4.2 (ESZA)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7733302"/>
                  </a:ext>
                </a:extLst>
              </a:tr>
              <a:tr h="3704775">
                <a:tc>
                  <a:txBody>
                    <a:bodyPr/>
                    <a:lstStyle/>
                    <a:p>
                      <a:r>
                        <a:rPr lang="hu-HU" u="sng" dirty="0"/>
                        <a:t>Előzetes tanulmányok, engedélyezési dokumentumok költsége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hu-HU" dirty="0"/>
                        <a:t>Szakmai Terv készítése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hu-HU" dirty="0"/>
                        <a:t>Egyéb szükséges háttértanulmányok, szakvélemények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hu-HU" dirty="0"/>
                        <a:t>Műszaki tervek, kiviteli és tendertervek, ezek hatósági díja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hu-HU" u="sng" dirty="0"/>
                        <a:t>Egyéb projektelőkészítéshez kapcsolódó költség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hu-HU" dirty="0"/>
                        <a:t>előkészítéshez </a:t>
                      </a:r>
                      <a:r>
                        <a:rPr lang="hu-H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kapcsolódó</a:t>
                      </a:r>
                      <a:r>
                        <a:rPr lang="hu-HU" dirty="0"/>
                        <a:t> egyéb szakértői tanácsadás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hu-HU" u="sng" dirty="0"/>
                        <a:t>Közbeszerzés költsége</a:t>
                      </a:r>
                      <a:endParaRPr lang="hu-HU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hu-HU" dirty="0"/>
                        <a:t>Közbeszerzési szakértő díja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hu-HU" dirty="0"/>
                        <a:t>Közbeszerzési eljárás díja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hu-HU" u="sng" dirty="0"/>
                        <a:t>Előzetes tanulmányok, engedélyezési dokumentumok költsége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hu-HU" dirty="0"/>
                        <a:t>Programterv készítése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endParaRPr lang="hu-HU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hu-HU" u="sng" dirty="0"/>
                        <a:t>Közbeszerzés költsége</a:t>
                      </a:r>
                      <a:endParaRPr lang="hu-HU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hu-HU" dirty="0"/>
                        <a:t>Közbeszerzési szakértő díja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hu-HU" dirty="0"/>
                        <a:t>Közbeszerzési eljárás díja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1135027"/>
                  </a:ext>
                </a:extLst>
              </a:tr>
              <a:tr h="1535773">
                <a:tc>
                  <a:txBody>
                    <a:bodyPr/>
                    <a:lstStyle/>
                    <a:p>
                      <a:r>
                        <a:rPr lang="hu-HU" dirty="0"/>
                        <a:t>Projektelőkészítési </a:t>
                      </a:r>
                      <a:r>
                        <a:rPr lang="hu-HU" dirty="0" err="1"/>
                        <a:t>ktg</a:t>
                      </a:r>
                      <a:r>
                        <a:rPr lang="hu-HU" dirty="0"/>
                        <a:t>. (közbeszerzés nélkül): az elszámolható </a:t>
                      </a:r>
                      <a:r>
                        <a:rPr lang="hu-HU" dirty="0" err="1"/>
                        <a:t>ktg</a:t>
                      </a:r>
                      <a:r>
                        <a:rPr lang="hu-HU" dirty="0"/>
                        <a:t>. </a:t>
                      </a:r>
                      <a:r>
                        <a:rPr lang="hu-HU" b="1" dirty="0" err="1">
                          <a:solidFill>
                            <a:srgbClr val="244AAD"/>
                          </a:solidFill>
                        </a:rPr>
                        <a:t>max</a:t>
                      </a:r>
                      <a:r>
                        <a:rPr lang="hu-HU" b="1" dirty="0">
                          <a:solidFill>
                            <a:srgbClr val="244AAD"/>
                          </a:solidFill>
                        </a:rPr>
                        <a:t>. 4,2%-a és</a:t>
                      </a:r>
                    </a:p>
                    <a:p>
                      <a:r>
                        <a:rPr lang="hu-HU" dirty="0"/>
                        <a:t>Szakmai terv – </a:t>
                      </a:r>
                      <a:r>
                        <a:rPr lang="hu-HU" dirty="0" err="1"/>
                        <a:t>max</a:t>
                      </a:r>
                      <a:r>
                        <a:rPr lang="hu-HU" dirty="0"/>
                        <a:t>. 70.000 Ft</a:t>
                      </a:r>
                    </a:p>
                    <a:p>
                      <a:r>
                        <a:rPr lang="hu-HU" dirty="0"/>
                        <a:t>Közbeszerzés költsége: az elszámolható </a:t>
                      </a:r>
                      <a:r>
                        <a:rPr lang="hu-HU" dirty="0" err="1"/>
                        <a:t>ktg</a:t>
                      </a:r>
                      <a:r>
                        <a:rPr lang="hu-HU" dirty="0"/>
                        <a:t>. </a:t>
                      </a:r>
                      <a:r>
                        <a:rPr lang="hu-HU" b="1" dirty="0" err="1">
                          <a:solidFill>
                            <a:srgbClr val="244AAD"/>
                          </a:solidFill>
                        </a:rPr>
                        <a:t>max</a:t>
                      </a:r>
                      <a:r>
                        <a:rPr lang="hu-HU" b="1" dirty="0">
                          <a:solidFill>
                            <a:srgbClr val="244AAD"/>
                          </a:solidFill>
                        </a:rPr>
                        <a:t>. 1%-a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Projektelőkészítési </a:t>
                      </a:r>
                      <a:r>
                        <a:rPr lang="hu-HU" dirty="0" err="1"/>
                        <a:t>ktg</a:t>
                      </a:r>
                      <a:r>
                        <a:rPr lang="hu-HU" dirty="0"/>
                        <a:t>. (közbeszerzés nélkül): az elszámolható </a:t>
                      </a:r>
                      <a:r>
                        <a:rPr lang="hu-HU" dirty="0" err="1"/>
                        <a:t>ktg</a:t>
                      </a:r>
                      <a:r>
                        <a:rPr lang="hu-HU" dirty="0"/>
                        <a:t>. </a:t>
                      </a:r>
                      <a:r>
                        <a:rPr lang="hu-HU" b="1" dirty="0" err="1">
                          <a:solidFill>
                            <a:srgbClr val="244AAD"/>
                          </a:solidFill>
                        </a:rPr>
                        <a:t>max</a:t>
                      </a:r>
                      <a:r>
                        <a:rPr lang="hu-HU" b="1" dirty="0">
                          <a:solidFill>
                            <a:srgbClr val="244AAD"/>
                          </a:solidFill>
                        </a:rPr>
                        <a:t>. 7%-a, és</a:t>
                      </a:r>
                    </a:p>
                    <a:p>
                      <a:r>
                        <a:rPr lang="hu-HU" dirty="0"/>
                        <a:t>Programterv – </a:t>
                      </a:r>
                      <a:r>
                        <a:rPr lang="hu-HU" dirty="0" err="1"/>
                        <a:t>max</a:t>
                      </a:r>
                      <a:r>
                        <a:rPr lang="hu-HU" dirty="0"/>
                        <a:t>. 50.000 Ft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dirty="0"/>
                        <a:t>Közbeszerzés költsége: az elszámolható </a:t>
                      </a:r>
                      <a:r>
                        <a:rPr lang="hu-HU" dirty="0" err="1"/>
                        <a:t>ktg</a:t>
                      </a:r>
                      <a:r>
                        <a:rPr lang="hu-HU" dirty="0"/>
                        <a:t>. </a:t>
                      </a:r>
                      <a:r>
                        <a:rPr lang="hu-HU" b="1" dirty="0" err="1">
                          <a:solidFill>
                            <a:srgbClr val="244AAD"/>
                          </a:solidFill>
                        </a:rPr>
                        <a:t>max</a:t>
                      </a:r>
                      <a:r>
                        <a:rPr lang="hu-HU" b="1" dirty="0">
                          <a:solidFill>
                            <a:srgbClr val="244AAD"/>
                          </a:solidFill>
                        </a:rPr>
                        <a:t>. 1%-a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58289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87800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157200"/>
            <a:ext cx="9144000" cy="926976"/>
          </a:xfrm>
        </p:spPr>
        <p:txBody>
          <a:bodyPr/>
          <a:lstStyle/>
          <a:p>
            <a:pPr algn="ctr"/>
            <a:r>
              <a:rPr lang="hu-HU" sz="2800" dirty="0"/>
              <a:t>Elszámolható költségek (2)</a:t>
            </a:r>
          </a:p>
        </p:txBody>
      </p:sp>
      <p:graphicFrame>
        <p:nvGraphicFramePr>
          <p:cNvPr id="4" name="Táblázat 3">
            <a:extLst>
              <a:ext uri="{FF2B5EF4-FFF2-40B4-BE49-F238E27FC236}">
                <a16:creationId xmlns:a16="http://schemas.microsoft.com/office/drawing/2014/main" id="{E14C2A68-F995-48FB-9C25-F74BEFAEE9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4239573"/>
              </p:ext>
            </p:extLst>
          </p:nvPr>
        </p:nvGraphicFramePr>
        <p:xfrm>
          <a:off x="81028" y="1274053"/>
          <a:ext cx="9144000" cy="42004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06996">
                  <a:extLst>
                    <a:ext uri="{9D8B030D-6E8A-4147-A177-3AD203B41FA5}">
                      <a16:colId xmlns:a16="http://schemas.microsoft.com/office/drawing/2014/main" val="150344240"/>
                    </a:ext>
                  </a:extLst>
                </a:gridCol>
                <a:gridCol w="4437004">
                  <a:extLst>
                    <a:ext uri="{9D8B030D-6E8A-4147-A177-3AD203B41FA5}">
                      <a16:colId xmlns:a16="http://schemas.microsoft.com/office/drawing/2014/main" val="433050401"/>
                    </a:ext>
                  </a:extLst>
                </a:gridCol>
              </a:tblGrid>
              <a:tr h="413650">
                <a:tc gridSpan="2">
                  <a:txBody>
                    <a:bodyPr/>
                    <a:lstStyle/>
                    <a:p>
                      <a:pPr algn="ctr"/>
                      <a:r>
                        <a:rPr lang="hu-HU" sz="2400" b="1" u="non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Beruházáshoz kapcsolódó költségek</a:t>
                      </a:r>
                      <a:endParaRPr lang="hu-HU" sz="2000" u="non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2730464"/>
                  </a:ext>
                </a:extLst>
              </a:tr>
              <a:tr h="63426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b="1" dirty="0"/>
                        <a:t>TOP-7.1.1-16-H-065-4.1 (ERFA)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000" b="1" dirty="0"/>
                        <a:t>TOP-7.1.1-16-H-065-4.2 (ESZA)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7733302"/>
                  </a:ext>
                </a:extLst>
              </a:tr>
              <a:tr h="219966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8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Terület-előkészítési költség (</a:t>
                      </a:r>
                      <a:r>
                        <a:rPr lang="hu-HU" dirty="0"/>
                        <a:t>az elszámolható </a:t>
                      </a:r>
                      <a:r>
                        <a:rPr lang="hu-HU" dirty="0" err="1"/>
                        <a:t>ktg</a:t>
                      </a:r>
                      <a:r>
                        <a:rPr lang="hu-HU" dirty="0"/>
                        <a:t>. </a:t>
                      </a:r>
                      <a:r>
                        <a:rPr lang="hu-HU" b="1" dirty="0" err="1">
                          <a:solidFill>
                            <a:srgbClr val="244AAD"/>
                          </a:solidFill>
                        </a:rPr>
                        <a:t>max</a:t>
                      </a:r>
                      <a:r>
                        <a:rPr lang="hu-HU" b="1" dirty="0">
                          <a:solidFill>
                            <a:srgbClr val="244AAD"/>
                          </a:solidFill>
                        </a:rPr>
                        <a:t>. 2%-a)</a:t>
                      </a:r>
                      <a:endParaRPr kumimoji="0" lang="hu-HU" sz="1800" b="0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8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Építéshez kapcsolódó költségek </a:t>
                      </a:r>
                      <a:r>
                        <a:rPr kumimoji="0" lang="hu-H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– átalakítás, bővítés, felújítás esetén beleértve az azbesztmentesítés költségeit is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hu-H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építés bekerülési értéke, vagy ezen belül:</a:t>
                      </a:r>
                    </a:p>
                    <a:p>
                      <a:pPr marL="8064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átalakítás (kialakítás is itt számolható el), bővítés, felújítás, beüzemelési költségek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8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Eszközbeszerzés költségei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8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Immateriális javak beszerzésének költsége</a:t>
                      </a:r>
                      <a:endParaRPr lang="hu-HU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0"/>
                        </a:spcAft>
                      </a:pPr>
                      <a:r>
                        <a:rPr lang="hu-HU" sz="8800" dirty="0"/>
                        <a:t>-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1135027"/>
                  </a:ext>
                </a:extLst>
              </a:tr>
            </a:tbl>
          </a:graphicData>
        </a:graphic>
      </p:graphicFrame>
      <p:pic>
        <p:nvPicPr>
          <p:cNvPr id="5" name="Kép 4">
            <a:extLst>
              <a:ext uri="{FF2B5EF4-FFF2-40B4-BE49-F238E27FC236}">
                <a16:creationId xmlns:a16="http://schemas.microsoft.com/office/drawing/2014/main" id="{BCCE6704-B6F1-4101-A010-7267E83588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717032"/>
            <a:ext cx="4474834" cy="298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633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157200"/>
            <a:ext cx="9144000" cy="926976"/>
          </a:xfrm>
        </p:spPr>
        <p:txBody>
          <a:bodyPr/>
          <a:lstStyle/>
          <a:p>
            <a:pPr algn="ctr"/>
            <a:r>
              <a:rPr lang="hu-HU" sz="2800" dirty="0"/>
              <a:t>Elszámolható költségek (3)</a:t>
            </a:r>
          </a:p>
        </p:txBody>
      </p:sp>
      <p:graphicFrame>
        <p:nvGraphicFramePr>
          <p:cNvPr id="7" name="Táblázat 6">
            <a:extLst>
              <a:ext uri="{FF2B5EF4-FFF2-40B4-BE49-F238E27FC236}">
                <a16:creationId xmlns:a16="http://schemas.microsoft.com/office/drawing/2014/main" id="{4D760393-303B-47C4-B5B7-277D95C516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9220968"/>
              </p:ext>
            </p:extLst>
          </p:nvPr>
        </p:nvGraphicFramePr>
        <p:xfrm>
          <a:off x="-36512" y="980728"/>
          <a:ext cx="9170680" cy="58849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85340">
                  <a:extLst>
                    <a:ext uri="{9D8B030D-6E8A-4147-A177-3AD203B41FA5}">
                      <a16:colId xmlns:a16="http://schemas.microsoft.com/office/drawing/2014/main" val="150344240"/>
                    </a:ext>
                  </a:extLst>
                </a:gridCol>
                <a:gridCol w="4585340">
                  <a:extLst>
                    <a:ext uri="{9D8B030D-6E8A-4147-A177-3AD203B41FA5}">
                      <a16:colId xmlns:a16="http://schemas.microsoft.com/office/drawing/2014/main" val="433050401"/>
                    </a:ext>
                  </a:extLst>
                </a:gridCol>
              </a:tblGrid>
              <a:tr h="372829">
                <a:tc gridSpan="2">
                  <a:txBody>
                    <a:bodyPr/>
                    <a:lstStyle/>
                    <a:p>
                      <a:pPr algn="ctr"/>
                      <a:r>
                        <a:rPr lang="hu-HU" sz="2000" b="1" u="non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Szakmai megvalósításhoz kapcsolódó szolgáltatások költségei</a:t>
                      </a:r>
                      <a:endParaRPr lang="hu-HU" sz="1800" u="non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2730464"/>
                  </a:ext>
                </a:extLst>
              </a:tr>
              <a:tr h="37282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b="1" dirty="0"/>
                        <a:t>TOP-7.1.1-16-H-065-4.1 (ERFA)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000" b="1" dirty="0"/>
                        <a:t>TOP-7.1.1-16-H-065-4.2 (ESZA)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7733302"/>
                  </a:ext>
                </a:extLst>
              </a:tr>
              <a:tr h="2380367">
                <a:tc gridSpan="2">
                  <a:txBody>
                    <a:bodyPr/>
                    <a:lstStyle/>
                    <a:p>
                      <a:pPr marL="628650" marR="0" lvl="0" indent="-274638" algn="l" defTabSz="5857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41338" algn="l"/>
                        </a:tabLst>
                        <a:defRPr/>
                      </a:pPr>
                      <a:r>
                        <a:rPr lang="hu-HU" sz="175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Kötelezően előírt nyilvánosság biztosításának költsége</a:t>
                      </a:r>
                      <a:r>
                        <a:rPr lang="hu-HU" sz="2000" u="non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hu-HU" sz="1800" dirty="0"/>
                        <a:t>az elszámolható </a:t>
                      </a:r>
                      <a:r>
                        <a:rPr lang="hu-HU" sz="1800" dirty="0" err="1"/>
                        <a:t>ktg</a:t>
                      </a:r>
                      <a:r>
                        <a:rPr lang="hu-HU" sz="1800" dirty="0"/>
                        <a:t>. </a:t>
                      </a:r>
                      <a:r>
                        <a:rPr lang="hu-HU" sz="1800" b="1" dirty="0" err="1">
                          <a:solidFill>
                            <a:srgbClr val="244AAD"/>
                          </a:solidFill>
                        </a:rPr>
                        <a:t>max</a:t>
                      </a:r>
                      <a:r>
                        <a:rPr lang="hu-HU" sz="1800" b="1" dirty="0">
                          <a:solidFill>
                            <a:srgbClr val="244AAD"/>
                          </a:solidFill>
                        </a:rPr>
                        <a:t>. 0,5%-a)</a:t>
                      </a:r>
                      <a:endParaRPr lang="hu-HU" sz="1750" u="sng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628650" marR="0" lvl="0" indent="-274638" algn="l" defTabSz="5857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41338" algn="l"/>
                        </a:tabLst>
                        <a:defRPr/>
                      </a:pPr>
                      <a:r>
                        <a:rPr lang="hu-HU" sz="175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Marketing, kommunikációs szolgáltatások költségei</a:t>
                      </a:r>
                      <a:endParaRPr lang="hu-HU" sz="175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628650" marR="0" lvl="0" indent="-176213" algn="l" defTabSz="5857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541338" algn="l"/>
                        </a:tabLst>
                        <a:defRPr/>
                      </a:pPr>
                      <a:r>
                        <a:rPr lang="hu-HU" sz="175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egyéb </a:t>
                      </a:r>
                      <a:r>
                        <a:rPr lang="hu-HU" sz="175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kommunikációs</a:t>
                      </a:r>
                      <a:r>
                        <a:rPr lang="hu-HU" sz="175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tevékenységek költségei</a:t>
                      </a:r>
                      <a:endParaRPr lang="hu-HU" sz="1750" u="sng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628650" marR="0" lvl="0" indent="-274638" algn="l" defTabSz="5857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41338" algn="l"/>
                        </a:tabLst>
                        <a:defRPr/>
                      </a:pPr>
                      <a:r>
                        <a:rPr lang="hu-HU" sz="1750" u="sng" dirty="0"/>
                        <a:t>Egyéb szakértői szolgáltatás költségei</a:t>
                      </a:r>
                    </a:p>
                    <a:p>
                      <a:pPr marL="628650" marR="0" lvl="0" indent="-176213" algn="l" defTabSz="5857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541338" algn="l"/>
                        </a:tabLst>
                        <a:defRPr/>
                      </a:pPr>
                      <a:r>
                        <a:rPr lang="hu-HU" sz="1750" dirty="0"/>
                        <a:t>a horizontális követelmények méréséhez és teljesítéséhez igénybe vett szolgáltatások díja</a:t>
                      </a:r>
                    </a:p>
                    <a:p>
                      <a:pPr marL="628650" marR="0" lvl="0" indent="-176213" algn="l" defTabSz="5857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541338" algn="l"/>
                        </a:tabLst>
                        <a:defRPr/>
                      </a:pPr>
                      <a:r>
                        <a:rPr lang="hu-HU" sz="1750" dirty="0"/>
                        <a:t>egyéb szakértői díjak, tanácsadási költségek</a:t>
                      </a:r>
                    </a:p>
                    <a:p>
                      <a:pPr marL="628650" indent="-274638"/>
                      <a:r>
                        <a:rPr lang="hu-HU" sz="175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Szakmai megvalósításhoz kapcsolódó bérleti díj</a:t>
                      </a:r>
                      <a:endParaRPr lang="hu-HU" sz="175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628650" lvl="0" indent="-176213">
                        <a:buFont typeface="Arial" panose="020B0604020202020204" pitchFamily="34" charset="0"/>
                        <a:buChar char="•"/>
                      </a:pPr>
                      <a:r>
                        <a:rPr lang="hu-HU" sz="175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szakmai megvalósításhoz kapcsolódó helyiség bérleti díja</a:t>
                      </a:r>
                    </a:p>
                    <a:p>
                      <a:pPr marL="628650" indent="-176213">
                        <a:buFont typeface="Arial" panose="020B0604020202020204" pitchFamily="34" charset="0"/>
                        <a:buChar char="•"/>
                      </a:pPr>
                      <a:r>
                        <a:rPr lang="hu-HU" sz="175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szakmai megvalósításhoz kapcsolódó eszközök és immateriális javak bérlési költsége</a:t>
                      </a:r>
                      <a:endParaRPr lang="hu-HU" sz="175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1135027"/>
                  </a:ext>
                </a:extLst>
              </a:tr>
              <a:tr h="2562607">
                <a:tc>
                  <a:txBody>
                    <a:bodyPr/>
                    <a:lstStyle/>
                    <a:p>
                      <a:r>
                        <a:rPr lang="hu-HU" sz="175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Műszaki ellenőri szolgáltatás költsége( </a:t>
                      </a:r>
                      <a:r>
                        <a:rPr lang="hu-HU" sz="1600" dirty="0"/>
                        <a:t>az elszámolható </a:t>
                      </a:r>
                      <a:r>
                        <a:rPr lang="hu-HU" sz="1600" dirty="0" err="1"/>
                        <a:t>ktg</a:t>
                      </a:r>
                      <a:r>
                        <a:rPr lang="hu-HU" sz="1600" dirty="0"/>
                        <a:t>. </a:t>
                      </a:r>
                      <a:r>
                        <a:rPr lang="hu-HU" sz="1600" b="1" dirty="0" err="1">
                          <a:solidFill>
                            <a:srgbClr val="244AAD"/>
                          </a:solidFill>
                        </a:rPr>
                        <a:t>max</a:t>
                      </a:r>
                      <a:r>
                        <a:rPr lang="hu-HU" sz="1600" b="1" dirty="0">
                          <a:solidFill>
                            <a:srgbClr val="244AAD"/>
                          </a:solidFill>
                        </a:rPr>
                        <a:t>. 1%-a)</a:t>
                      </a:r>
                      <a:endParaRPr lang="hu-HU" sz="175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hu-HU" sz="175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Egyéb műszaki jellegű szolgáltatások költsége</a:t>
                      </a:r>
                      <a:endParaRPr lang="hu-HU" sz="175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hu-HU" sz="175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egyéb mérnöki szakértői díjak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hu-HU" sz="175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minőség-, környezet- és egyéb irányítási rendszerekhez </a:t>
                      </a:r>
                      <a:r>
                        <a:rPr lang="hu-HU" sz="175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kapcs</a:t>
                      </a:r>
                      <a:r>
                        <a:rPr lang="hu-HU" sz="175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hu-HU" sz="175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Ktg</a:t>
                      </a:r>
                      <a:r>
                        <a:rPr lang="hu-HU" sz="175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r>
                        <a:rPr lang="hu-HU" sz="175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Egyéb szolgáltatási költségek</a:t>
                      </a:r>
                      <a:endParaRPr lang="hu-HU" sz="175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hu-HU" sz="175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hatósági igazgatási, szolgáltatási díjak, illetékek </a:t>
                      </a:r>
                      <a:r>
                        <a:rPr lang="hu-HU" sz="16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(pl. e-napló, tulajdoni lap)</a:t>
                      </a:r>
                      <a:endParaRPr lang="hu-H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80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Egyéb szakértői szolgáltatás költségei</a:t>
                      </a:r>
                      <a:endParaRPr lang="hu-HU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hu-H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célcsoport bevonásával, toborzásával kapcsolatos költségek</a:t>
                      </a:r>
                    </a:p>
                    <a:p>
                      <a:r>
                        <a:rPr lang="hu-HU" sz="180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Marketing, kommunikációs szolgáltatások költségei</a:t>
                      </a:r>
                      <a:endParaRPr lang="hu-HU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hu-H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marketingeszközök fejlesztése</a:t>
                      </a:r>
                    </a:p>
                    <a:p>
                      <a:pPr lvl="0"/>
                      <a:r>
                        <a:rPr lang="hu-H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rendezvényszervezés, kapcsolódó ellátási, ún. „</a:t>
                      </a:r>
                      <a:r>
                        <a:rPr lang="hu-HU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catering</a:t>
                      </a:r>
                      <a:r>
                        <a:rPr lang="hu-H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” költségek, reprezentációs költségek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10397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74130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157200"/>
            <a:ext cx="9144000" cy="926976"/>
          </a:xfrm>
        </p:spPr>
        <p:txBody>
          <a:bodyPr/>
          <a:lstStyle/>
          <a:p>
            <a:pPr algn="ctr"/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Kötelező nyilvánosság biztosításának  költsége</a:t>
            </a:r>
            <a:endParaRPr lang="hu-HU" sz="28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000" y="5373000"/>
            <a:ext cx="3960000" cy="1485000"/>
          </a:xfrm>
          <a:prstGeom prst="rect">
            <a:avLst/>
          </a:prstGeom>
        </p:spPr>
      </p:pic>
      <p:graphicFrame>
        <p:nvGraphicFramePr>
          <p:cNvPr id="5" name="Tábláza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0538335"/>
              </p:ext>
            </p:extLst>
          </p:nvPr>
        </p:nvGraphicFramePr>
        <p:xfrm>
          <a:off x="7261" y="2288434"/>
          <a:ext cx="9144000" cy="2941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365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74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hu-HU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Max. bruttó költség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hu-HU" sz="16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Aloldal</a:t>
                      </a:r>
                      <a:r>
                        <a:rPr lang="hu-HU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létrehozása</a:t>
                      </a:r>
                      <a:r>
                        <a:rPr lang="hu-HU" sz="16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meglévő weboldalon </a:t>
                      </a:r>
                      <a:r>
                        <a:rPr lang="hu-HU" sz="160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(ha a Kedvezményezett nem rendelkezik honlappal, nem kell </a:t>
                      </a:r>
                      <a:r>
                        <a:rPr lang="hu-HU" sz="1600" b="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aloldalt</a:t>
                      </a:r>
                      <a:r>
                        <a:rPr lang="hu-HU" sz="160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létrehozni)</a:t>
                      </a:r>
                      <a:endParaRPr lang="hu-HU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63.218</a:t>
                      </a:r>
                      <a:r>
                        <a:rPr lang="hu-HU" sz="16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Ft</a:t>
                      </a:r>
                      <a:endParaRPr lang="hu-H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just"/>
                      <a:r>
                        <a:rPr lang="hu-HU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Logók feltöltése </a:t>
                      </a:r>
                      <a:r>
                        <a:rPr lang="hu-HU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(Széchenyi 2020 logó és </a:t>
                      </a:r>
                      <a:r>
                        <a:rPr lang="hu-HU" sz="16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infoblokk</a:t>
                      </a:r>
                      <a:r>
                        <a:rPr lang="hu-HU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hu-H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35.000</a:t>
                      </a:r>
                      <a:r>
                        <a:rPr lang="hu-HU" sz="16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Ft</a:t>
                      </a:r>
                      <a:endParaRPr lang="hu-H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indent="0" algn="just"/>
                      <a:r>
                        <a:rPr lang="hu-HU" sz="1600" b="1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„C” típusú tájékoztató tábla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6.492</a:t>
                      </a:r>
                      <a:r>
                        <a:rPr lang="hu-HU" sz="16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Ft</a:t>
                      </a:r>
                      <a:endParaRPr lang="hu-H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just"/>
                      <a:r>
                        <a:rPr lang="hu-HU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Kommunikációs célra alkalmas fotódokumentáció készítése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50.000</a:t>
                      </a:r>
                      <a:r>
                        <a:rPr lang="hu-HU" sz="16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Ft</a:t>
                      </a:r>
                      <a:endParaRPr lang="hu-H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just"/>
                      <a:r>
                        <a:rPr lang="hu-HU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Sajtóközlemény kiküldése a projekt zárásáról és a sajtómegjelenések összegyűjtése </a:t>
                      </a:r>
                      <a:r>
                        <a:rPr lang="hu-HU" sz="16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(csak ERFA projektnél kötelező feladat)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Ft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indent="0" algn="just"/>
                      <a:r>
                        <a:rPr lang="hu-HU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TÉRKÉPTÉR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Ft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Szövegdoboz 5"/>
          <p:cNvSpPr txBox="1"/>
          <p:nvPr/>
        </p:nvSpPr>
        <p:spPr>
          <a:xfrm>
            <a:off x="176802" y="1314192"/>
            <a:ext cx="867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1600" b="1" dirty="0">
                <a:latin typeface="Arial" panose="020B0604020202020204" pitchFamily="34" charset="0"/>
                <a:cs typeface="Arial" panose="020B0604020202020204" pitchFamily="34" charset="0"/>
              </a:rPr>
              <a:t>A kötelező nyilvánosság biztosítására maximum </a:t>
            </a:r>
            <a:r>
              <a:rPr lang="hu-HU" sz="1600" b="1" dirty="0">
                <a:solidFill>
                  <a:srgbClr val="24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elszámolható </a:t>
            </a:r>
            <a:r>
              <a:rPr lang="hu-HU" sz="1600" b="1" dirty="0" err="1">
                <a:solidFill>
                  <a:srgbClr val="24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ktg</a:t>
            </a:r>
            <a:r>
              <a:rPr lang="hu-HU" sz="1600" b="1" dirty="0">
                <a:solidFill>
                  <a:srgbClr val="24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0,5%-a </a:t>
            </a:r>
            <a:r>
              <a:rPr lang="hu-HU" sz="1600" b="1" dirty="0">
                <a:latin typeface="Arial" panose="020B0604020202020204" pitchFamily="34" charset="0"/>
                <a:cs typeface="Arial" panose="020B0604020202020204" pitchFamily="34" charset="0"/>
              </a:rPr>
              <a:t>tervezhető. Ezen belül:</a:t>
            </a:r>
          </a:p>
          <a:p>
            <a:pPr algn="just"/>
            <a:r>
              <a:rPr lang="hu-HU" sz="1600" b="1" dirty="0">
                <a:latin typeface="Arial" panose="020B0604020202020204" pitchFamily="34" charset="0"/>
                <a:cs typeface="Arial" panose="020B0604020202020204" pitchFamily="34" charset="0"/>
              </a:rPr>
              <a:t>150 millió Ft alatti projektek esetén maximum az alábbi költségek számolhatóak el: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941168"/>
            <a:ext cx="2155919" cy="215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8083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157200"/>
            <a:ext cx="9144000" cy="926976"/>
          </a:xfrm>
        </p:spPr>
        <p:txBody>
          <a:bodyPr/>
          <a:lstStyle/>
          <a:p>
            <a:pPr algn="ctr"/>
            <a:r>
              <a:rPr lang="hu-HU" sz="2800" dirty="0"/>
              <a:t>Elszámolható költségek (4)</a:t>
            </a:r>
          </a:p>
        </p:txBody>
      </p:sp>
      <p:graphicFrame>
        <p:nvGraphicFramePr>
          <p:cNvPr id="6" name="Táblázat 5">
            <a:extLst>
              <a:ext uri="{FF2B5EF4-FFF2-40B4-BE49-F238E27FC236}">
                <a16:creationId xmlns:a16="http://schemas.microsoft.com/office/drawing/2014/main" id="{259BFE1D-4E09-4316-A490-1BFA7947C0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3259821"/>
              </p:ext>
            </p:extLst>
          </p:nvPr>
        </p:nvGraphicFramePr>
        <p:xfrm>
          <a:off x="0" y="1073358"/>
          <a:ext cx="9144000" cy="2316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15034424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433050401"/>
                    </a:ext>
                  </a:extLst>
                </a:gridCol>
              </a:tblGrid>
              <a:tr h="324472">
                <a:tc gridSpan="2">
                  <a:txBody>
                    <a:bodyPr/>
                    <a:lstStyle/>
                    <a:p>
                      <a:pPr algn="ctr"/>
                      <a:r>
                        <a:rPr lang="hu-HU" sz="2400" b="1" u="non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Szakmai megvalósításban közreműködő munkatársak költségei</a:t>
                      </a:r>
                      <a:endParaRPr lang="hu-HU" sz="2000" u="non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27304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b="1" dirty="0"/>
                        <a:t>TOP-7.1.1-16-H-065-4.1 (ERFA)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000" b="1" dirty="0"/>
                        <a:t>TOP-7.1.1-16-H-065-4.2 (ESZA)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7733302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8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Szakmai megvalósításhoz kapcsolódó személyi jellegű ráfordítás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hu-H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munkabér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hu-H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foglalkoztatást terhelő adók, járulékok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hu-H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személyi jellegű egyéb kifizetések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8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Szakmai megvalósításhoz kapcsolódó útiköltség, kiküldetési költség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800" b="0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1135027"/>
                  </a:ext>
                </a:extLst>
              </a:tr>
            </a:tbl>
          </a:graphicData>
        </a:graphic>
      </p:graphicFrame>
      <p:sp>
        <p:nvSpPr>
          <p:cNvPr id="7" name="Szövegdoboz 6">
            <a:extLst>
              <a:ext uri="{FF2B5EF4-FFF2-40B4-BE49-F238E27FC236}">
                <a16:creationId xmlns:a16="http://schemas.microsoft.com/office/drawing/2014/main" id="{787E32C6-CFFF-4722-8F69-89234C2C1DB4}"/>
              </a:ext>
            </a:extLst>
          </p:cNvPr>
          <p:cNvSpPr txBox="1"/>
          <p:nvPr/>
        </p:nvSpPr>
        <p:spPr>
          <a:xfrm>
            <a:off x="-60787" y="3392050"/>
            <a:ext cx="8947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1600" b="1" dirty="0">
                <a:latin typeface="Arial" panose="020B0604020202020204" pitchFamily="34" charset="0"/>
                <a:cs typeface="Arial" panose="020B0604020202020204" pitchFamily="34" charset="0"/>
              </a:rPr>
              <a:t>Jogviszony szempontjából:</a:t>
            </a:r>
          </a:p>
          <a:p>
            <a:pPr algn="just"/>
            <a:r>
              <a:rPr lang="hu-HU" sz="1600" b="1" dirty="0">
                <a:latin typeface="Arial" panose="020B0604020202020204" pitchFamily="34" charset="0"/>
                <a:cs typeface="Arial" panose="020B0604020202020204" pitchFamily="34" charset="0"/>
              </a:rPr>
              <a:t>Munkaviszony; célfeladat elrendelés; magánszeméllyel kötött megbízási jogviszony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677F8259-F0AD-48A5-BFC6-88A633898E85}"/>
              </a:ext>
            </a:extLst>
          </p:cNvPr>
          <p:cNvSpPr txBox="1"/>
          <p:nvPr/>
        </p:nvSpPr>
        <p:spPr>
          <a:xfrm>
            <a:off x="-17054" y="3925793"/>
            <a:ext cx="9144000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‼"/>
            </a:pP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Bruttó munkabér meghatározásakor ügyeljünk arra, hogy a Munkavállaló részesüljön legalább a jogszabályban előírt minimálbér/garantált bérminimum összegű fizetésben. (Nem 40 óra/hét foglalkoztatás esetén ennek időarányos értéke)</a:t>
            </a:r>
          </a:p>
          <a:p>
            <a:pPr marL="285750" indent="-285750" algn="just">
              <a:buClr>
                <a:srgbClr val="FF0000"/>
              </a:buClr>
              <a:buFont typeface="Arial" panose="020B0604020202020204" pitchFamily="34" charset="0"/>
              <a:buChar char="‼"/>
            </a:pP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Járulék összege (</a:t>
            </a:r>
            <a:r>
              <a:rPr lang="hu-HU" sz="1600" b="1" dirty="0">
                <a:latin typeface="Arial" panose="020B0604020202020204" pitchFamily="34" charset="0"/>
                <a:cs typeface="Arial" panose="020B0604020202020204" pitchFamily="34" charset="0"/>
              </a:rPr>
              <a:t>munkaviszony/célfeladat 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esetén): </a:t>
            </a:r>
          </a:p>
          <a:p>
            <a:pPr marL="268288" algn="just">
              <a:buClr>
                <a:srgbClr val="FF0000"/>
              </a:buClr>
            </a:pPr>
            <a:r>
              <a:rPr lang="hu-HU" sz="1600" dirty="0" err="1">
                <a:latin typeface="Arial" panose="020B0604020202020204" pitchFamily="34" charset="0"/>
                <a:cs typeface="Arial" panose="020B0604020202020204" pitchFamily="34" charset="0"/>
              </a:rPr>
              <a:t>Szoc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. Hoz. Adó: Bruttó bér x 17,5% </a:t>
            </a:r>
            <a:r>
              <a:rPr lang="hu-HU" sz="1400" dirty="0">
                <a:latin typeface="Arial" panose="020B0604020202020204" pitchFamily="34" charset="0"/>
                <a:cs typeface="Arial" panose="020B0604020202020204" pitchFamily="34" charset="0"/>
              </a:rPr>
              <a:t>(2019.07.01-től)</a:t>
            </a:r>
          </a:p>
          <a:p>
            <a:pPr marL="268288" algn="just">
              <a:spcAft>
                <a:spcPts val="600"/>
              </a:spcAft>
              <a:buClr>
                <a:srgbClr val="FF0000"/>
              </a:buClr>
            </a:pP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Szakképzési </a:t>
            </a:r>
            <a:r>
              <a:rPr lang="hu-HU" sz="1600" dirty="0" err="1">
                <a:latin typeface="Arial" panose="020B0604020202020204" pitchFamily="34" charset="0"/>
                <a:cs typeface="Arial" panose="020B0604020202020204" pitchFamily="34" charset="0"/>
              </a:rPr>
              <a:t>hoz.adó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: Bruttó bér x 1,5% </a:t>
            </a:r>
            <a:r>
              <a:rPr lang="hu-HU" sz="1400" dirty="0">
                <a:latin typeface="Arial" panose="020B0604020202020204" pitchFamily="34" charset="0"/>
                <a:cs typeface="Arial" panose="020B0604020202020204" pitchFamily="34" charset="0"/>
              </a:rPr>
              <a:t>(amennyiben releváns)</a:t>
            </a:r>
          </a:p>
          <a:p>
            <a:pPr marL="285750" indent="-285750" algn="just">
              <a:buClr>
                <a:srgbClr val="FF0000"/>
              </a:buClr>
              <a:buFont typeface="Arial" panose="020B0604020202020204" pitchFamily="34" charset="0"/>
              <a:buChar char="‼"/>
            </a:pP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Járulék összege (</a:t>
            </a:r>
            <a:r>
              <a:rPr lang="hu-HU" sz="1600" b="1" dirty="0">
                <a:latin typeface="Arial" panose="020B0604020202020204" pitchFamily="34" charset="0"/>
                <a:cs typeface="Arial" panose="020B0604020202020204" pitchFamily="34" charset="0"/>
              </a:rPr>
              <a:t>megbízás 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esetén): </a:t>
            </a:r>
          </a:p>
          <a:p>
            <a:pPr marL="268288" algn="just">
              <a:buClr>
                <a:srgbClr val="FF0000"/>
              </a:buClr>
            </a:pPr>
            <a:r>
              <a:rPr lang="hu-HU" sz="1600" dirty="0" err="1">
                <a:latin typeface="Arial" panose="020B0604020202020204" pitchFamily="34" charset="0"/>
                <a:cs typeface="Arial" panose="020B0604020202020204" pitchFamily="34" charset="0"/>
              </a:rPr>
              <a:t>Szoc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. Hoz. Adó: Bruttó mb.díj x 90% x 17,5% </a:t>
            </a:r>
            <a:r>
              <a:rPr lang="hu-HU" sz="1400" dirty="0">
                <a:latin typeface="Arial" panose="020B0604020202020204" pitchFamily="34" charset="0"/>
                <a:cs typeface="Arial" panose="020B0604020202020204" pitchFamily="34" charset="0"/>
              </a:rPr>
              <a:t>(2019.07.01-től)</a:t>
            </a:r>
          </a:p>
          <a:p>
            <a:pPr marL="268288" algn="just">
              <a:spcAft>
                <a:spcPts val="600"/>
              </a:spcAft>
              <a:buClr>
                <a:srgbClr val="FF0000"/>
              </a:buClr>
            </a:pP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Szakképzési </a:t>
            </a:r>
            <a:r>
              <a:rPr lang="hu-HU" sz="1600" dirty="0" err="1">
                <a:latin typeface="Arial" panose="020B0604020202020204" pitchFamily="34" charset="0"/>
                <a:cs typeface="Arial" panose="020B0604020202020204" pitchFamily="34" charset="0"/>
              </a:rPr>
              <a:t>hoz.adó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: Bruttó </a:t>
            </a:r>
            <a:r>
              <a:rPr lang="hu-HU" sz="1600" dirty="0" err="1">
                <a:latin typeface="Arial" panose="020B0604020202020204" pitchFamily="34" charset="0"/>
                <a:cs typeface="Arial" panose="020B0604020202020204" pitchFamily="34" charset="0"/>
              </a:rPr>
              <a:t>mb.díj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 x 90%  x 1,5% </a:t>
            </a:r>
            <a:r>
              <a:rPr lang="hu-HU" sz="1400" dirty="0">
                <a:latin typeface="Arial" panose="020B0604020202020204" pitchFamily="34" charset="0"/>
                <a:cs typeface="Arial" panose="020B0604020202020204" pitchFamily="34" charset="0"/>
              </a:rPr>
              <a:t>(amennyiben releváns)</a:t>
            </a:r>
          </a:p>
          <a:p>
            <a:pPr marL="268288" indent="-268288" algn="just">
              <a:buClr>
                <a:srgbClr val="FF0000"/>
              </a:buClr>
              <a:buFont typeface="Arial" panose="020B0604020202020204" pitchFamily="34" charset="0"/>
              <a:buChar char="‼"/>
            </a:pP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Személyi jellegű kifizetés: abban az esetben adható, ha a szervezet saját szabályzata szerint e juttatási forma minden munkavállalónak megjár.</a:t>
            </a:r>
          </a:p>
        </p:txBody>
      </p:sp>
    </p:spTree>
    <p:extLst>
      <p:ext uri="{BB962C8B-B14F-4D97-AF65-F5344CB8AC3E}">
        <p14:creationId xmlns:p14="http://schemas.microsoft.com/office/powerpoint/2010/main" val="35008708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2321</TotalTime>
  <Words>2290</Words>
  <Application>Microsoft Office PowerPoint</Application>
  <PresentationFormat>Diavetítés a képernyőre (4:3 oldalarány)</PresentationFormat>
  <Paragraphs>383</Paragraphs>
  <Slides>31</Slides>
  <Notes>31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31</vt:i4>
      </vt:variant>
    </vt:vector>
  </HeadingPairs>
  <TitlesOfParts>
    <vt:vector size="37" baseType="lpstr">
      <vt:lpstr>Arial</vt:lpstr>
      <vt:lpstr>Calibri</vt:lpstr>
      <vt:lpstr>Cambria Math</vt:lpstr>
      <vt:lpstr>Courier New</vt:lpstr>
      <vt:lpstr>Verdana</vt:lpstr>
      <vt:lpstr>Office-téma</vt:lpstr>
      <vt:lpstr>környezettudatos szemlélet elterjesztése  TOP-7.1.1-16-H-065-4.1 és TOP-7.1.1-16-H-065-4.2 </vt:lpstr>
      <vt:lpstr>FORRÁS</vt:lpstr>
      <vt:lpstr>elvárások</vt:lpstr>
      <vt:lpstr>Elvárások (2)</vt:lpstr>
      <vt:lpstr>Elszámolható költségek (1)</vt:lpstr>
      <vt:lpstr>Elszámolható költségek (2)</vt:lpstr>
      <vt:lpstr>Elszámolható költségek (3)</vt:lpstr>
      <vt:lpstr>Kötelező nyilvánosság biztosításának  költsége</vt:lpstr>
      <vt:lpstr>Elszámolható költségek (4)</vt:lpstr>
      <vt:lpstr>Elszámolható költségek (4)</vt:lpstr>
      <vt:lpstr>Elszámolható költségek (5)</vt:lpstr>
      <vt:lpstr>Elszámolható költségek (6)</vt:lpstr>
      <vt:lpstr>Saját teljesítés lehetősége</vt:lpstr>
      <vt:lpstr>EGYSZERŰSÍTETT KÖLTSÉGELSZÁMOLÁS</vt:lpstr>
      <vt:lpstr>EGYSZERŰSÍTETT KÖLTSÉGELSZÁMOLÁS (2)</vt:lpstr>
      <vt:lpstr>KÖLTSÉGVETÉS ÖSSZEÁLLÍTÁSA</vt:lpstr>
      <vt:lpstr>Időterv, tevékenység-ütemterv elkészítése</vt:lpstr>
      <vt:lpstr>IGÉNYEINK MEGFOGALMAZÁSA</vt:lpstr>
      <vt:lpstr>Ajánlatok feldolgozása</vt:lpstr>
      <vt:lpstr>KÖLTSÉGVETÉS ÖSSZEÁLLÍTÁSA</vt:lpstr>
      <vt:lpstr>KÖLTSÉGVETÉS ÖSSZEÁLLÍTÁSA (2)</vt:lpstr>
      <vt:lpstr>KÖLTSÉGVETÉS ÖSSZEÁLLÍTÁSA (3)</vt:lpstr>
      <vt:lpstr>KÖLTSÉGVETÉS ÖSSZEÁLLÍTÁSA (4)</vt:lpstr>
      <vt:lpstr>Vegyük FIGYELEMBE AZ ALÁBBIAKAT:</vt:lpstr>
      <vt:lpstr>Költségek alátámasztása  (támogatási Kérelem benyújtásakor) mely esetben kell?</vt:lpstr>
      <vt:lpstr>Piaci ár alátámasztása Miként?</vt:lpstr>
      <vt:lpstr>PIACI ÁR ALÁTÁMASZTÁSA (2)</vt:lpstr>
      <vt:lpstr>További elvárások</vt:lpstr>
      <vt:lpstr>Elszámolhatósági időszak</vt:lpstr>
      <vt:lpstr>Költségvetés benyújtáSA</vt:lpstr>
      <vt:lpstr>KÖSZÖNÖM  A FIGYELMET!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Asdfsdafa dsfasd asdf</dc:title>
  <dc:creator>Mlinkovics Nóra</dc:creator>
  <cp:lastModifiedBy>Mlinkovics Nóra</cp:lastModifiedBy>
  <cp:revision>252</cp:revision>
  <cp:lastPrinted>2018-09-06T06:01:18Z</cp:lastPrinted>
  <dcterms:created xsi:type="dcterms:W3CDTF">2014-03-03T11:13:53Z</dcterms:created>
  <dcterms:modified xsi:type="dcterms:W3CDTF">2019-07-30T12:46:23Z</dcterms:modified>
</cp:coreProperties>
</file>