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3"/>
  </p:notesMasterIdLst>
  <p:sldIdLst>
    <p:sldId id="256" r:id="rId2"/>
    <p:sldId id="257" r:id="rId3"/>
    <p:sldId id="265" r:id="rId4"/>
    <p:sldId id="317" r:id="rId5"/>
    <p:sldId id="290" r:id="rId6"/>
    <p:sldId id="287" r:id="rId7"/>
    <p:sldId id="288" r:id="rId8"/>
    <p:sldId id="269" r:id="rId9"/>
    <p:sldId id="289" r:id="rId10"/>
    <p:sldId id="312" r:id="rId11"/>
    <p:sldId id="313" r:id="rId12"/>
    <p:sldId id="314" r:id="rId13"/>
    <p:sldId id="263" r:id="rId14"/>
    <p:sldId id="291" r:id="rId15"/>
    <p:sldId id="315" r:id="rId16"/>
    <p:sldId id="277" r:id="rId17"/>
    <p:sldId id="316" r:id="rId18"/>
    <p:sldId id="294" r:id="rId19"/>
    <p:sldId id="308" r:id="rId20"/>
    <p:sldId id="296" r:id="rId21"/>
    <p:sldId id="297" r:id="rId22"/>
    <p:sldId id="299" r:id="rId23"/>
    <p:sldId id="307" r:id="rId24"/>
    <p:sldId id="306" r:id="rId25"/>
    <p:sldId id="300" r:id="rId26"/>
    <p:sldId id="309" r:id="rId27"/>
    <p:sldId id="311" r:id="rId28"/>
    <p:sldId id="261" r:id="rId29"/>
    <p:sldId id="273" r:id="rId30"/>
    <p:sldId id="318" r:id="rId31"/>
    <p:sldId id="258" r:id="rId32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AAD"/>
    <a:srgbClr val="E9EDF4"/>
    <a:srgbClr val="4F81BD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434" autoAdjust="0"/>
  </p:normalViewPr>
  <p:slideViewPr>
    <p:cSldViewPr snapToObjects="1">
      <p:cViewPr varScale="1">
        <p:scale>
          <a:sx n="78" d="100"/>
          <a:sy n="78" d="100"/>
        </p:scale>
        <p:origin x="15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FB099-1D44-4C8F-BB93-615C2C757BB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BF7E6CF-5414-4417-B549-FF15AB958ACC}">
      <dgm:prSet phldrT="[Szöveg]"/>
      <dgm:spPr/>
      <dgm:t>
        <a:bodyPr/>
        <a:lstStyle/>
        <a:p>
          <a:r>
            <a:rPr lang="hu-HU" dirty="0"/>
            <a:t>Jogviszony</a:t>
          </a:r>
        </a:p>
      </dgm:t>
    </dgm:pt>
    <dgm:pt modelId="{CB73FFDE-3616-4721-BEAF-C22C7A4C81D3}" type="parTrans" cxnId="{E1120FFE-FE49-4420-82FE-319D13963501}">
      <dgm:prSet/>
      <dgm:spPr/>
      <dgm:t>
        <a:bodyPr/>
        <a:lstStyle/>
        <a:p>
          <a:endParaRPr lang="hu-HU"/>
        </a:p>
      </dgm:t>
    </dgm:pt>
    <dgm:pt modelId="{AA33585E-58FB-4FB0-B48A-CBB33C509579}" type="sibTrans" cxnId="{E1120FFE-FE49-4420-82FE-319D13963501}">
      <dgm:prSet/>
      <dgm:spPr/>
      <dgm:t>
        <a:bodyPr/>
        <a:lstStyle/>
        <a:p>
          <a:endParaRPr lang="hu-HU"/>
        </a:p>
      </dgm:t>
    </dgm:pt>
    <dgm:pt modelId="{CAE38D89-FC3C-43DA-88BA-55C29E8C8A41}">
      <dgm:prSet phldrT="[Szöveg]"/>
      <dgm:spPr/>
      <dgm:t>
        <a:bodyPr/>
        <a:lstStyle/>
        <a:p>
          <a:r>
            <a:rPr lang="hu-HU" dirty="0"/>
            <a:t>Megbízási jogviszony</a:t>
          </a:r>
        </a:p>
      </dgm:t>
    </dgm:pt>
    <dgm:pt modelId="{405945D5-3A0C-4C91-AB46-6203BFB068A5}" type="parTrans" cxnId="{58F5EDBB-7543-4CD7-BD11-7C8E8E65C7F7}">
      <dgm:prSet/>
      <dgm:spPr/>
      <dgm:t>
        <a:bodyPr/>
        <a:lstStyle/>
        <a:p>
          <a:endParaRPr lang="hu-HU"/>
        </a:p>
      </dgm:t>
    </dgm:pt>
    <dgm:pt modelId="{90D6BC03-0019-4180-8357-97C6D0B03502}" type="sibTrans" cxnId="{58F5EDBB-7543-4CD7-BD11-7C8E8E65C7F7}">
      <dgm:prSet/>
      <dgm:spPr/>
      <dgm:t>
        <a:bodyPr/>
        <a:lstStyle/>
        <a:p>
          <a:endParaRPr lang="hu-HU"/>
        </a:p>
      </dgm:t>
    </dgm:pt>
    <dgm:pt modelId="{59F58988-73C0-4F2E-B873-24448B7CF98F}">
      <dgm:prSet phldrT="[Szöveg]"/>
      <dgm:spPr/>
      <dgm:t>
        <a:bodyPr/>
        <a:lstStyle/>
        <a:p>
          <a:r>
            <a:rPr lang="hu-HU" dirty="0"/>
            <a:t>Számlás (bruttó) - vállalkozó</a:t>
          </a:r>
        </a:p>
      </dgm:t>
    </dgm:pt>
    <dgm:pt modelId="{E554352E-3F3B-4EDB-8BE6-F2A38F749F37}" type="parTrans" cxnId="{70DB5365-718B-4914-A7A2-172175E80DCA}">
      <dgm:prSet/>
      <dgm:spPr/>
      <dgm:t>
        <a:bodyPr/>
        <a:lstStyle/>
        <a:p>
          <a:endParaRPr lang="hu-HU"/>
        </a:p>
      </dgm:t>
    </dgm:pt>
    <dgm:pt modelId="{CBA27AD2-65CE-48B9-8F64-21875AA2B791}" type="sibTrans" cxnId="{70DB5365-718B-4914-A7A2-172175E80DCA}">
      <dgm:prSet/>
      <dgm:spPr/>
      <dgm:t>
        <a:bodyPr/>
        <a:lstStyle/>
        <a:p>
          <a:endParaRPr lang="hu-HU"/>
        </a:p>
      </dgm:t>
    </dgm:pt>
    <dgm:pt modelId="{BCB4EF5A-8FF0-4EC6-B875-ED01DA991F7D}">
      <dgm:prSet phldrT="[Szöveg]"/>
      <dgm:spPr/>
      <dgm:t>
        <a:bodyPr/>
        <a:lstStyle/>
        <a:p>
          <a:r>
            <a:rPr lang="hu-HU" dirty="0"/>
            <a:t>Számfejtős (ráfordítás) - magánszemély</a:t>
          </a:r>
        </a:p>
      </dgm:t>
    </dgm:pt>
    <dgm:pt modelId="{0085C3F2-F355-4548-B795-60FB5D80A593}" type="parTrans" cxnId="{C2695D23-64C7-4D45-8094-7F6C2038E355}">
      <dgm:prSet/>
      <dgm:spPr/>
      <dgm:t>
        <a:bodyPr/>
        <a:lstStyle/>
        <a:p>
          <a:endParaRPr lang="hu-HU"/>
        </a:p>
      </dgm:t>
    </dgm:pt>
    <dgm:pt modelId="{ADD75D3C-2FA7-41C8-AE56-6A64D725E2B8}" type="sibTrans" cxnId="{C2695D23-64C7-4D45-8094-7F6C2038E355}">
      <dgm:prSet/>
      <dgm:spPr/>
      <dgm:t>
        <a:bodyPr/>
        <a:lstStyle/>
        <a:p>
          <a:endParaRPr lang="hu-HU"/>
        </a:p>
      </dgm:t>
    </dgm:pt>
    <dgm:pt modelId="{26E6BD66-5D75-4906-87F6-0EFDEC8BC9E4}">
      <dgm:prSet phldrT="[Szöveg]"/>
      <dgm:spPr/>
      <dgm:t>
        <a:bodyPr/>
        <a:lstStyle/>
        <a:p>
          <a:r>
            <a:rPr lang="hu-HU" dirty="0"/>
            <a:t>Munkavállalói jogviszony</a:t>
          </a:r>
        </a:p>
      </dgm:t>
    </dgm:pt>
    <dgm:pt modelId="{4248E89E-64E1-4DC4-8463-19746DEF0FAC}" type="parTrans" cxnId="{513CAF02-D734-41BC-8141-355CC8078EFA}">
      <dgm:prSet/>
      <dgm:spPr/>
      <dgm:t>
        <a:bodyPr/>
        <a:lstStyle/>
        <a:p>
          <a:endParaRPr lang="hu-HU"/>
        </a:p>
      </dgm:t>
    </dgm:pt>
    <dgm:pt modelId="{3924C228-4320-45B7-98C9-9F570F3B0D1D}" type="sibTrans" cxnId="{513CAF02-D734-41BC-8141-355CC8078EFA}">
      <dgm:prSet/>
      <dgm:spPr/>
      <dgm:t>
        <a:bodyPr/>
        <a:lstStyle/>
        <a:p>
          <a:endParaRPr lang="hu-HU"/>
        </a:p>
      </dgm:t>
    </dgm:pt>
    <dgm:pt modelId="{0BBB5AFC-5428-4470-90EE-7F1154848292}">
      <dgm:prSet phldrT="[Szöveg]"/>
      <dgm:spPr/>
      <dgm:t>
        <a:bodyPr/>
        <a:lstStyle/>
        <a:p>
          <a:r>
            <a:rPr lang="hu-HU" dirty="0"/>
            <a:t>Számfejtős (ráfordítás)</a:t>
          </a:r>
        </a:p>
      </dgm:t>
    </dgm:pt>
    <dgm:pt modelId="{1D041E77-03F0-49FA-A5AB-F97771B6A5D4}" type="parTrans" cxnId="{2944658E-5971-4565-A83B-BC3A8CB0E734}">
      <dgm:prSet/>
      <dgm:spPr/>
      <dgm:t>
        <a:bodyPr/>
        <a:lstStyle/>
        <a:p>
          <a:endParaRPr lang="hu-HU"/>
        </a:p>
      </dgm:t>
    </dgm:pt>
    <dgm:pt modelId="{A0D1CD63-4DDE-4C05-9B5C-DE6FAFFD83DC}" type="sibTrans" cxnId="{2944658E-5971-4565-A83B-BC3A8CB0E734}">
      <dgm:prSet/>
      <dgm:spPr/>
      <dgm:t>
        <a:bodyPr/>
        <a:lstStyle/>
        <a:p>
          <a:endParaRPr lang="hu-HU"/>
        </a:p>
      </dgm:t>
    </dgm:pt>
    <dgm:pt modelId="{DD8396C5-C288-45E1-8C69-CBE63EF91FAC}">
      <dgm:prSet/>
      <dgm:spPr/>
      <dgm:t>
        <a:bodyPr/>
        <a:lstStyle/>
        <a:p>
          <a:r>
            <a:rPr lang="hu-HU" dirty="0"/>
            <a:t>Nettó</a:t>
          </a:r>
        </a:p>
      </dgm:t>
    </dgm:pt>
    <dgm:pt modelId="{152FC113-9C50-4645-A890-234C4D48A941}" type="parTrans" cxnId="{2F8DB144-9967-4730-AE7E-082B7F8551DD}">
      <dgm:prSet/>
      <dgm:spPr/>
      <dgm:t>
        <a:bodyPr/>
        <a:lstStyle/>
        <a:p>
          <a:endParaRPr lang="hu-HU"/>
        </a:p>
      </dgm:t>
    </dgm:pt>
    <dgm:pt modelId="{844D49DF-4CFA-4B20-AA4B-E6A548EF76EF}" type="sibTrans" cxnId="{2F8DB144-9967-4730-AE7E-082B7F8551DD}">
      <dgm:prSet/>
      <dgm:spPr/>
      <dgm:t>
        <a:bodyPr/>
        <a:lstStyle/>
        <a:p>
          <a:endParaRPr lang="hu-HU"/>
        </a:p>
      </dgm:t>
    </dgm:pt>
    <dgm:pt modelId="{7904AFBA-8586-4E90-B672-73D3F89E02F9}">
      <dgm:prSet/>
      <dgm:spPr/>
      <dgm:t>
        <a:bodyPr/>
        <a:lstStyle/>
        <a:p>
          <a:r>
            <a:rPr lang="hu-HU" dirty="0"/>
            <a:t>Áfa</a:t>
          </a:r>
        </a:p>
      </dgm:t>
    </dgm:pt>
    <dgm:pt modelId="{399267B4-2B39-4330-A6F8-B7AB98A918E7}" type="parTrans" cxnId="{F10DA550-E2CA-42B5-B11F-572D7337C067}">
      <dgm:prSet/>
      <dgm:spPr/>
      <dgm:t>
        <a:bodyPr/>
        <a:lstStyle/>
        <a:p>
          <a:endParaRPr lang="hu-HU"/>
        </a:p>
      </dgm:t>
    </dgm:pt>
    <dgm:pt modelId="{1BB81E95-56C3-4996-8D60-2BC8E66E8C79}" type="sibTrans" cxnId="{F10DA550-E2CA-42B5-B11F-572D7337C067}">
      <dgm:prSet/>
      <dgm:spPr/>
      <dgm:t>
        <a:bodyPr/>
        <a:lstStyle/>
        <a:p>
          <a:endParaRPr lang="hu-HU"/>
        </a:p>
      </dgm:t>
    </dgm:pt>
    <dgm:pt modelId="{CB630AB4-88F8-4E91-B9F5-F159048E952C}">
      <dgm:prSet/>
      <dgm:spPr/>
      <dgm:t>
        <a:bodyPr/>
        <a:lstStyle/>
        <a:p>
          <a:r>
            <a:rPr lang="hu-HU" dirty="0"/>
            <a:t>Bruttó megbízási díj</a:t>
          </a:r>
        </a:p>
      </dgm:t>
    </dgm:pt>
    <dgm:pt modelId="{D968325A-2195-4334-955C-13FF17DD3F94}" type="parTrans" cxnId="{A17E4586-C918-4F43-B92F-CB5598941ED6}">
      <dgm:prSet/>
      <dgm:spPr/>
      <dgm:t>
        <a:bodyPr/>
        <a:lstStyle/>
        <a:p>
          <a:endParaRPr lang="hu-HU"/>
        </a:p>
      </dgm:t>
    </dgm:pt>
    <dgm:pt modelId="{787FDD1F-2CA2-458C-A05C-CAE54175718C}" type="sibTrans" cxnId="{A17E4586-C918-4F43-B92F-CB5598941ED6}">
      <dgm:prSet/>
      <dgm:spPr/>
      <dgm:t>
        <a:bodyPr/>
        <a:lstStyle/>
        <a:p>
          <a:endParaRPr lang="hu-HU"/>
        </a:p>
      </dgm:t>
    </dgm:pt>
    <dgm:pt modelId="{B577F8E4-AA52-4E1C-B3E5-B5DCB17B4910}">
      <dgm:prSet/>
      <dgm:spPr/>
      <dgm:t>
        <a:bodyPr/>
        <a:lstStyle/>
        <a:p>
          <a:r>
            <a:rPr lang="hu-HU" dirty="0"/>
            <a:t>Járulék</a:t>
          </a:r>
        </a:p>
      </dgm:t>
    </dgm:pt>
    <dgm:pt modelId="{CED7803A-F0B7-41F1-A6B1-AE6310D9FCBD}" type="parTrans" cxnId="{5AFA63E0-39F1-4278-8141-F9F489B480E8}">
      <dgm:prSet/>
      <dgm:spPr/>
      <dgm:t>
        <a:bodyPr/>
        <a:lstStyle/>
        <a:p>
          <a:endParaRPr lang="hu-HU"/>
        </a:p>
      </dgm:t>
    </dgm:pt>
    <dgm:pt modelId="{64BEEA16-62CB-4B08-B580-590D33B5BE51}" type="sibTrans" cxnId="{5AFA63E0-39F1-4278-8141-F9F489B480E8}">
      <dgm:prSet/>
      <dgm:spPr/>
      <dgm:t>
        <a:bodyPr/>
        <a:lstStyle/>
        <a:p>
          <a:endParaRPr lang="hu-HU"/>
        </a:p>
      </dgm:t>
    </dgm:pt>
    <dgm:pt modelId="{15AA8E73-6D36-4A7F-804E-38B56BF1A0C0}">
      <dgm:prSet/>
      <dgm:spPr/>
      <dgm:t>
        <a:bodyPr/>
        <a:lstStyle/>
        <a:p>
          <a:r>
            <a:rPr lang="hu-HU" dirty="0"/>
            <a:t>Bruttó munkabér</a:t>
          </a:r>
        </a:p>
      </dgm:t>
    </dgm:pt>
    <dgm:pt modelId="{9F929A8A-B869-47B1-B60D-8AB43C7E6517}" type="parTrans" cxnId="{F67B2201-C5C6-47A4-832A-26FD694B06A6}">
      <dgm:prSet/>
      <dgm:spPr/>
      <dgm:t>
        <a:bodyPr/>
        <a:lstStyle/>
        <a:p>
          <a:endParaRPr lang="hu-HU"/>
        </a:p>
      </dgm:t>
    </dgm:pt>
    <dgm:pt modelId="{B34DDBCE-A28D-4671-9C8F-DEB543865234}" type="sibTrans" cxnId="{F67B2201-C5C6-47A4-832A-26FD694B06A6}">
      <dgm:prSet/>
      <dgm:spPr/>
      <dgm:t>
        <a:bodyPr/>
        <a:lstStyle/>
        <a:p>
          <a:endParaRPr lang="hu-HU"/>
        </a:p>
      </dgm:t>
    </dgm:pt>
    <dgm:pt modelId="{5189AAF6-C73F-4AC2-9926-CD2934BEC2A2}">
      <dgm:prSet/>
      <dgm:spPr/>
      <dgm:t>
        <a:bodyPr/>
        <a:lstStyle/>
        <a:p>
          <a:r>
            <a:rPr lang="hu-HU" dirty="0"/>
            <a:t>Járulék</a:t>
          </a:r>
        </a:p>
      </dgm:t>
    </dgm:pt>
    <dgm:pt modelId="{9DF50BB5-F26B-4FB0-869D-B820261B6E1B}" type="parTrans" cxnId="{BE954AD1-A7CF-4A40-BB69-C308B638F032}">
      <dgm:prSet/>
      <dgm:spPr/>
      <dgm:t>
        <a:bodyPr/>
        <a:lstStyle/>
        <a:p>
          <a:endParaRPr lang="hu-HU"/>
        </a:p>
      </dgm:t>
    </dgm:pt>
    <dgm:pt modelId="{1B57D208-86E4-450A-9B99-4D08E9E1190B}" type="sibTrans" cxnId="{BE954AD1-A7CF-4A40-BB69-C308B638F032}">
      <dgm:prSet/>
      <dgm:spPr/>
      <dgm:t>
        <a:bodyPr/>
        <a:lstStyle/>
        <a:p>
          <a:endParaRPr lang="hu-HU"/>
        </a:p>
      </dgm:t>
    </dgm:pt>
    <dgm:pt modelId="{26A88935-876A-40EF-805F-C861E4287DD7}" type="pres">
      <dgm:prSet presAssocID="{E8FFB099-1D44-4C8F-BB93-615C2C757BB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7696FD-821A-4153-BC07-896698F7195D}" type="pres">
      <dgm:prSet presAssocID="{0BF7E6CF-5414-4417-B549-FF15AB958ACC}" presName="vertOne" presStyleCnt="0"/>
      <dgm:spPr/>
    </dgm:pt>
    <dgm:pt modelId="{F50C1AB9-408C-4999-93E5-A61DBFE399C8}" type="pres">
      <dgm:prSet presAssocID="{0BF7E6CF-5414-4417-B549-FF15AB958ACC}" presName="txOne" presStyleLbl="node0" presStyleIdx="0" presStyleCnt="1" custLinFactNeighborX="-62" custLinFactNeighborY="15583">
        <dgm:presLayoutVars>
          <dgm:chPref val="3"/>
        </dgm:presLayoutVars>
      </dgm:prSet>
      <dgm:spPr/>
    </dgm:pt>
    <dgm:pt modelId="{A70BBF7C-A747-48E0-9245-665E37614548}" type="pres">
      <dgm:prSet presAssocID="{0BF7E6CF-5414-4417-B549-FF15AB958ACC}" presName="parTransOne" presStyleCnt="0"/>
      <dgm:spPr/>
    </dgm:pt>
    <dgm:pt modelId="{CAA6DFE7-E7F8-436D-93B7-A6969D1841F8}" type="pres">
      <dgm:prSet presAssocID="{0BF7E6CF-5414-4417-B549-FF15AB958ACC}" presName="horzOne" presStyleCnt="0"/>
      <dgm:spPr/>
    </dgm:pt>
    <dgm:pt modelId="{D6F14E61-70F1-4B2A-ABB1-6CA014EAD118}" type="pres">
      <dgm:prSet presAssocID="{CAE38D89-FC3C-43DA-88BA-55C29E8C8A41}" presName="vertTwo" presStyleCnt="0"/>
      <dgm:spPr/>
    </dgm:pt>
    <dgm:pt modelId="{3FE82A97-4EBA-4BE7-9BFE-25899BBECBB7}" type="pres">
      <dgm:prSet presAssocID="{CAE38D89-FC3C-43DA-88BA-55C29E8C8A41}" presName="txTwo" presStyleLbl="node2" presStyleIdx="0" presStyleCnt="2">
        <dgm:presLayoutVars>
          <dgm:chPref val="3"/>
        </dgm:presLayoutVars>
      </dgm:prSet>
      <dgm:spPr/>
    </dgm:pt>
    <dgm:pt modelId="{4BF221ED-9A2B-47AC-9EC1-1BCB345FCFE8}" type="pres">
      <dgm:prSet presAssocID="{CAE38D89-FC3C-43DA-88BA-55C29E8C8A41}" presName="parTransTwo" presStyleCnt="0"/>
      <dgm:spPr/>
    </dgm:pt>
    <dgm:pt modelId="{1BA35680-25FF-4026-854E-EE6A1808065D}" type="pres">
      <dgm:prSet presAssocID="{CAE38D89-FC3C-43DA-88BA-55C29E8C8A41}" presName="horzTwo" presStyleCnt="0"/>
      <dgm:spPr/>
    </dgm:pt>
    <dgm:pt modelId="{864FCF54-3778-425C-AF7C-2237CE7A65D1}" type="pres">
      <dgm:prSet presAssocID="{59F58988-73C0-4F2E-B873-24448B7CF98F}" presName="vertThree" presStyleCnt="0"/>
      <dgm:spPr/>
    </dgm:pt>
    <dgm:pt modelId="{5BD70125-08F5-4781-8261-FE99E13BBDCF}" type="pres">
      <dgm:prSet presAssocID="{59F58988-73C0-4F2E-B873-24448B7CF98F}" presName="txThree" presStyleLbl="node3" presStyleIdx="0" presStyleCnt="3">
        <dgm:presLayoutVars>
          <dgm:chPref val="3"/>
        </dgm:presLayoutVars>
      </dgm:prSet>
      <dgm:spPr/>
    </dgm:pt>
    <dgm:pt modelId="{B2D5D9B8-7D0A-4591-8434-E1B2133341D6}" type="pres">
      <dgm:prSet presAssocID="{59F58988-73C0-4F2E-B873-24448B7CF98F}" presName="parTransThree" presStyleCnt="0"/>
      <dgm:spPr/>
    </dgm:pt>
    <dgm:pt modelId="{21B9486D-8BE2-4815-835E-C6D19879A471}" type="pres">
      <dgm:prSet presAssocID="{59F58988-73C0-4F2E-B873-24448B7CF98F}" presName="horzThree" presStyleCnt="0"/>
      <dgm:spPr/>
    </dgm:pt>
    <dgm:pt modelId="{0B63BA6C-4930-4C36-98BB-265E6F8BBA87}" type="pres">
      <dgm:prSet presAssocID="{DD8396C5-C288-45E1-8C69-CBE63EF91FAC}" presName="vertFour" presStyleCnt="0">
        <dgm:presLayoutVars>
          <dgm:chPref val="3"/>
        </dgm:presLayoutVars>
      </dgm:prSet>
      <dgm:spPr/>
    </dgm:pt>
    <dgm:pt modelId="{0B034D8C-FA01-4DBF-9C9B-742D77EEB799}" type="pres">
      <dgm:prSet presAssocID="{DD8396C5-C288-45E1-8C69-CBE63EF91FAC}" presName="txFour" presStyleLbl="node4" presStyleIdx="0" presStyleCnt="6">
        <dgm:presLayoutVars>
          <dgm:chPref val="3"/>
        </dgm:presLayoutVars>
      </dgm:prSet>
      <dgm:spPr/>
    </dgm:pt>
    <dgm:pt modelId="{D1458BCE-A759-4229-A31F-BD1A3A79127A}" type="pres">
      <dgm:prSet presAssocID="{DD8396C5-C288-45E1-8C69-CBE63EF91FAC}" presName="horzFour" presStyleCnt="0"/>
      <dgm:spPr/>
    </dgm:pt>
    <dgm:pt modelId="{9E3D5386-64E8-49FD-BE69-254380C54795}" type="pres">
      <dgm:prSet presAssocID="{844D49DF-4CFA-4B20-AA4B-E6A548EF76EF}" presName="sibSpaceFour" presStyleCnt="0"/>
      <dgm:spPr/>
    </dgm:pt>
    <dgm:pt modelId="{F90D46B2-B6AC-4B5A-9AF2-035944165506}" type="pres">
      <dgm:prSet presAssocID="{7904AFBA-8586-4E90-B672-73D3F89E02F9}" presName="vertFour" presStyleCnt="0">
        <dgm:presLayoutVars>
          <dgm:chPref val="3"/>
        </dgm:presLayoutVars>
      </dgm:prSet>
      <dgm:spPr/>
    </dgm:pt>
    <dgm:pt modelId="{714463CC-996D-4202-B613-FEDEC01A2B0C}" type="pres">
      <dgm:prSet presAssocID="{7904AFBA-8586-4E90-B672-73D3F89E02F9}" presName="txFour" presStyleLbl="node4" presStyleIdx="1" presStyleCnt="6">
        <dgm:presLayoutVars>
          <dgm:chPref val="3"/>
        </dgm:presLayoutVars>
      </dgm:prSet>
      <dgm:spPr/>
    </dgm:pt>
    <dgm:pt modelId="{3BD71591-38D6-436B-90AE-380667330E20}" type="pres">
      <dgm:prSet presAssocID="{7904AFBA-8586-4E90-B672-73D3F89E02F9}" presName="horzFour" presStyleCnt="0"/>
      <dgm:spPr/>
    </dgm:pt>
    <dgm:pt modelId="{5C5428FB-6816-4FDB-8E14-5BD55FDD9E14}" type="pres">
      <dgm:prSet presAssocID="{CBA27AD2-65CE-48B9-8F64-21875AA2B791}" presName="sibSpaceThree" presStyleCnt="0"/>
      <dgm:spPr/>
    </dgm:pt>
    <dgm:pt modelId="{DB6DC10A-9941-4572-AA24-D4663827B7A9}" type="pres">
      <dgm:prSet presAssocID="{BCB4EF5A-8FF0-4EC6-B875-ED01DA991F7D}" presName="vertThree" presStyleCnt="0"/>
      <dgm:spPr/>
    </dgm:pt>
    <dgm:pt modelId="{B848D9CA-7CC3-4ECB-81DE-F4487C9E1FDA}" type="pres">
      <dgm:prSet presAssocID="{BCB4EF5A-8FF0-4EC6-B875-ED01DA991F7D}" presName="txThree" presStyleLbl="node3" presStyleIdx="1" presStyleCnt="3">
        <dgm:presLayoutVars>
          <dgm:chPref val="3"/>
        </dgm:presLayoutVars>
      </dgm:prSet>
      <dgm:spPr/>
    </dgm:pt>
    <dgm:pt modelId="{E4076478-529D-4FED-8C8F-EE08BAE32C71}" type="pres">
      <dgm:prSet presAssocID="{BCB4EF5A-8FF0-4EC6-B875-ED01DA991F7D}" presName="parTransThree" presStyleCnt="0"/>
      <dgm:spPr/>
    </dgm:pt>
    <dgm:pt modelId="{0F09D12B-0819-4786-A852-6AC790607EA5}" type="pres">
      <dgm:prSet presAssocID="{BCB4EF5A-8FF0-4EC6-B875-ED01DA991F7D}" presName="horzThree" presStyleCnt="0"/>
      <dgm:spPr/>
    </dgm:pt>
    <dgm:pt modelId="{F680961D-6C10-4A29-8194-E34235A40D38}" type="pres">
      <dgm:prSet presAssocID="{CB630AB4-88F8-4E91-B9F5-F159048E952C}" presName="vertFour" presStyleCnt="0">
        <dgm:presLayoutVars>
          <dgm:chPref val="3"/>
        </dgm:presLayoutVars>
      </dgm:prSet>
      <dgm:spPr/>
    </dgm:pt>
    <dgm:pt modelId="{DC1183B1-FB31-450F-9850-D49175A970EC}" type="pres">
      <dgm:prSet presAssocID="{CB630AB4-88F8-4E91-B9F5-F159048E952C}" presName="txFour" presStyleLbl="node4" presStyleIdx="2" presStyleCnt="6">
        <dgm:presLayoutVars>
          <dgm:chPref val="3"/>
        </dgm:presLayoutVars>
      </dgm:prSet>
      <dgm:spPr/>
    </dgm:pt>
    <dgm:pt modelId="{C690E563-C282-44A3-9CA1-8BD365EFBB43}" type="pres">
      <dgm:prSet presAssocID="{CB630AB4-88F8-4E91-B9F5-F159048E952C}" presName="horzFour" presStyleCnt="0"/>
      <dgm:spPr/>
    </dgm:pt>
    <dgm:pt modelId="{36593787-9236-45BC-B4A2-3B5C1A46B9BB}" type="pres">
      <dgm:prSet presAssocID="{787FDD1F-2CA2-458C-A05C-CAE54175718C}" presName="sibSpaceFour" presStyleCnt="0"/>
      <dgm:spPr/>
    </dgm:pt>
    <dgm:pt modelId="{0DF01AB8-F461-4D1B-BE1B-2D7883498A87}" type="pres">
      <dgm:prSet presAssocID="{B577F8E4-AA52-4E1C-B3E5-B5DCB17B4910}" presName="vertFour" presStyleCnt="0">
        <dgm:presLayoutVars>
          <dgm:chPref val="3"/>
        </dgm:presLayoutVars>
      </dgm:prSet>
      <dgm:spPr/>
    </dgm:pt>
    <dgm:pt modelId="{E4337126-E1D7-41E5-B30C-91684B81CDCF}" type="pres">
      <dgm:prSet presAssocID="{B577F8E4-AA52-4E1C-B3E5-B5DCB17B4910}" presName="txFour" presStyleLbl="node4" presStyleIdx="3" presStyleCnt="6">
        <dgm:presLayoutVars>
          <dgm:chPref val="3"/>
        </dgm:presLayoutVars>
      </dgm:prSet>
      <dgm:spPr/>
    </dgm:pt>
    <dgm:pt modelId="{793B54F0-8E01-427B-8059-D18F99D727E0}" type="pres">
      <dgm:prSet presAssocID="{B577F8E4-AA52-4E1C-B3E5-B5DCB17B4910}" presName="horzFour" presStyleCnt="0"/>
      <dgm:spPr/>
    </dgm:pt>
    <dgm:pt modelId="{136107DB-0B8D-45BB-BF3F-92BD5C8687C4}" type="pres">
      <dgm:prSet presAssocID="{90D6BC03-0019-4180-8357-97C6D0B03502}" presName="sibSpaceTwo" presStyleCnt="0"/>
      <dgm:spPr/>
    </dgm:pt>
    <dgm:pt modelId="{E4DD6B2E-31BF-4F8D-8C31-C6699F84AE05}" type="pres">
      <dgm:prSet presAssocID="{26E6BD66-5D75-4906-87F6-0EFDEC8BC9E4}" presName="vertTwo" presStyleCnt="0"/>
      <dgm:spPr/>
    </dgm:pt>
    <dgm:pt modelId="{36EF1CAD-CD78-49B6-841A-67BAE158353F}" type="pres">
      <dgm:prSet presAssocID="{26E6BD66-5D75-4906-87F6-0EFDEC8BC9E4}" presName="txTwo" presStyleLbl="node2" presStyleIdx="1" presStyleCnt="2">
        <dgm:presLayoutVars>
          <dgm:chPref val="3"/>
        </dgm:presLayoutVars>
      </dgm:prSet>
      <dgm:spPr/>
    </dgm:pt>
    <dgm:pt modelId="{B1DFF40F-B200-4FCC-85B3-14D8BA32E2C4}" type="pres">
      <dgm:prSet presAssocID="{26E6BD66-5D75-4906-87F6-0EFDEC8BC9E4}" presName="parTransTwo" presStyleCnt="0"/>
      <dgm:spPr/>
    </dgm:pt>
    <dgm:pt modelId="{0C534463-9357-4648-AF55-7561A6BD9A69}" type="pres">
      <dgm:prSet presAssocID="{26E6BD66-5D75-4906-87F6-0EFDEC8BC9E4}" presName="horzTwo" presStyleCnt="0"/>
      <dgm:spPr/>
    </dgm:pt>
    <dgm:pt modelId="{0D12D017-075D-4EAD-8386-1B861FAEDD88}" type="pres">
      <dgm:prSet presAssocID="{0BBB5AFC-5428-4470-90EE-7F1154848292}" presName="vertThree" presStyleCnt="0"/>
      <dgm:spPr/>
    </dgm:pt>
    <dgm:pt modelId="{28778A31-EC17-4826-8944-6AEEBD032B1A}" type="pres">
      <dgm:prSet presAssocID="{0BBB5AFC-5428-4470-90EE-7F1154848292}" presName="txThree" presStyleLbl="node3" presStyleIdx="2" presStyleCnt="3">
        <dgm:presLayoutVars>
          <dgm:chPref val="3"/>
        </dgm:presLayoutVars>
      </dgm:prSet>
      <dgm:spPr/>
    </dgm:pt>
    <dgm:pt modelId="{156A924E-DCDE-41AC-92BE-DFB8FDE0556E}" type="pres">
      <dgm:prSet presAssocID="{0BBB5AFC-5428-4470-90EE-7F1154848292}" presName="parTransThree" presStyleCnt="0"/>
      <dgm:spPr/>
    </dgm:pt>
    <dgm:pt modelId="{30B5B74C-8326-4D43-A6E8-6FC6C4730A70}" type="pres">
      <dgm:prSet presAssocID="{0BBB5AFC-5428-4470-90EE-7F1154848292}" presName="horzThree" presStyleCnt="0"/>
      <dgm:spPr/>
    </dgm:pt>
    <dgm:pt modelId="{37973DE6-B3AB-4233-895C-928A5417B55F}" type="pres">
      <dgm:prSet presAssocID="{15AA8E73-6D36-4A7F-804E-38B56BF1A0C0}" presName="vertFour" presStyleCnt="0">
        <dgm:presLayoutVars>
          <dgm:chPref val="3"/>
        </dgm:presLayoutVars>
      </dgm:prSet>
      <dgm:spPr/>
    </dgm:pt>
    <dgm:pt modelId="{881F42E4-EBDE-461D-8222-D7D7C100E2B0}" type="pres">
      <dgm:prSet presAssocID="{15AA8E73-6D36-4A7F-804E-38B56BF1A0C0}" presName="txFour" presStyleLbl="node4" presStyleIdx="4" presStyleCnt="6">
        <dgm:presLayoutVars>
          <dgm:chPref val="3"/>
        </dgm:presLayoutVars>
      </dgm:prSet>
      <dgm:spPr/>
    </dgm:pt>
    <dgm:pt modelId="{D0F7F5F8-EEC4-4E54-8BC8-7B4A50C121A4}" type="pres">
      <dgm:prSet presAssocID="{15AA8E73-6D36-4A7F-804E-38B56BF1A0C0}" presName="horzFour" presStyleCnt="0"/>
      <dgm:spPr/>
    </dgm:pt>
    <dgm:pt modelId="{D5938DC4-1146-4DC4-B676-7E714052A7CB}" type="pres">
      <dgm:prSet presAssocID="{B34DDBCE-A28D-4671-9C8F-DEB543865234}" presName="sibSpaceFour" presStyleCnt="0"/>
      <dgm:spPr/>
    </dgm:pt>
    <dgm:pt modelId="{337691DE-0740-4F54-9AC3-6D9A05C0225D}" type="pres">
      <dgm:prSet presAssocID="{5189AAF6-C73F-4AC2-9926-CD2934BEC2A2}" presName="vertFour" presStyleCnt="0">
        <dgm:presLayoutVars>
          <dgm:chPref val="3"/>
        </dgm:presLayoutVars>
      </dgm:prSet>
      <dgm:spPr/>
    </dgm:pt>
    <dgm:pt modelId="{44D9A663-3498-4A7F-BE86-C91BCC0BDAAE}" type="pres">
      <dgm:prSet presAssocID="{5189AAF6-C73F-4AC2-9926-CD2934BEC2A2}" presName="txFour" presStyleLbl="node4" presStyleIdx="5" presStyleCnt="6">
        <dgm:presLayoutVars>
          <dgm:chPref val="3"/>
        </dgm:presLayoutVars>
      </dgm:prSet>
      <dgm:spPr/>
    </dgm:pt>
    <dgm:pt modelId="{FFA45A6A-5254-4EAF-BFE8-5A1D2E75C9A0}" type="pres">
      <dgm:prSet presAssocID="{5189AAF6-C73F-4AC2-9926-CD2934BEC2A2}" presName="horzFour" presStyleCnt="0"/>
      <dgm:spPr/>
    </dgm:pt>
  </dgm:ptLst>
  <dgm:cxnLst>
    <dgm:cxn modelId="{F67B2201-C5C6-47A4-832A-26FD694B06A6}" srcId="{0BBB5AFC-5428-4470-90EE-7F1154848292}" destId="{15AA8E73-6D36-4A7F-804E-38B56BF1A0C0}" srcOrd="0" destOrd="0" parTransId="{9F929A8A-B869-47B1-B60D-8AB43C7E6517}" sibTransId="{B34DDBCE-A28D-4671-9C8F-DEB543865234}"/>
    <dgm:cxn modelId="{BDE44102-F3A3-46F6-8FAD-72CD10DD9712}" type="presOf" srcId="{0BBB5AFC-5428-4470-90EE-7F1154848292}" destId="{28778A31-EC17-4826-8944-6AEEBD032B1A}" srcOrd="0" destOrd="0" presId="urn:microsoft.com/office/officeart/2005/8/layout/hierarchy4"/>
    <dgm:cxn modelId="{513CAF02-D734-41BC-8141-355CC8078EFA}" srcId="{0BF7E6CF-5414-4417-B549-FF15AB958ACC}" destId="{26E6BD66-5D75-4906-87F6-0EFDEC8BC9E4}" srcOrd="1" destOrd="0" parTransId="{4248E89E-64E1-4DC4-8463-19746DEF0FAC}" sibTransId="{3924C228-4320-45B7-98C9-9F570F3B0D1D}"/>
    <dgm:cxn modelId="{9030EE03-8E65-40DC-A695-89BE45562778}" type="presOf" srcId="{CAE38D89-FC3C-43DA-88BA-55C29E8C8A41}" destId="{3FE82A97-4EBA-4BE7-9BFE-25899BBECBB7}" srcOrd="0" destOrd="0" presId="urn:microsoft.com/office/officeart/2005/8/layout/hierarchy4"/>
    <dgm:cxn modelId="{F618A70A-30C4-4F0A-98D6-993B3DAC2B67}" type="presOf" srcId="{DD8396C5-C288-45E1-8C69-CBE63EF91FAC}" destId="{0B034D8C-FA01-4DBF-9C9B-742D77EEB799}" srcOrd="0" destOrd="0" presId="urn:microsoft.com/office/officeart/2005/8/layout/hierarchy4"/>
    <dgm:cxn modelId="{C2695D23-64C7-4D45-8094-7F6C2038E355}" srcId="{CAE38D89-FC3C-43DA-88BA-55C29E8C8A41}" destId="{BCB4EF5A-8FF0-4EC6-B875-ED01DA991F7D}" srcOrd="1" destOrd="0" parTransId="{0085C3F2-F355-4548-B795-60FB5D80A593}" sibTransId="{ADD75D3C-2FA7-41C8-AE56-6A64D725E2B8}"/>
    <dgm:cxn modelId="{3A39C83F-87AB-4EB8-B4FA-A7A6E9FB8A61}" type="presOf" srcId="{CB630AB4-88F8-4E91-B9F5-F159048E952C}" destId="{DC1183B1-FB31-450F-9850-D49175A970EC}" srcOrd="0" destOrd="0" presId="urn:microsoft.com/office/officeart/2005/8/layout/hierarchy4"/>
    <dgm:cxn modelId="{18307E44-EA7B-4E23-925B-F9C86E743726}" type="presOf" srcId="{BCB4EF5A-8FF0-4EC6-B875-ED01DA991F7D}" destId="{B848D9CA-7CC3-4ECB-81DE-F4487C9E1FDA}" srcOrd="0" destOrd="0" presId="urn:microsoft.com/office/officeart/2005/8/layout/hierarchy4"/>
    <dgm:cxn modelId="{2F8DB144-9967-4730-AE7E-082B7F8551DD}" srcId="{59F58988-73C0-4F2E-B873-24448B7CF98F}" destId="{DD8396C5-C288-45E1-8C69-CBE63EF91FAC}" srcOrd="0" destOrd="0" parTransId="{152FC113-9C50-4645-A890-234C4D48A941}" sibTransId="{844D49DF-4CFA-4B20-AA4B-E6A548EF76EF}"/>
    <dgm:cxn modelId="{70DB5365-718B-4914-A7A2-172175E80DCA}" srcId="{CAE38D89-FC3C-43DA-88BA-55C29E8C8A41}" destId="{59F58988-73C0-4F2E-B873-24448B7CF98F}" srcOrd="0" destOrd="0" parTransId="{E554352E-3F3B-4EDB-8BE6-F2A38F749F37}" sibTransId="{CBA27AD2-65CE-48B9-8F64-21875AA2B791}"/>
    <dgm:cxn modelId="{F10DA550-E2CA-42B5-B11F-572D7337C067}" srcId="{59F58988-73C0-4F2E-B873-24448B7CF98F}" destId="{7904AFBA-8586-4E90-B672-73D3F89E02F9}" srcOrd="1" destOrd="0" parTransId="{399267B4-2B39-4330-A6F8-B7AB98A918E7}" sibTransId="{1BB81E95-56C3-4996-8D60-2BC8E66E8C79}"/>
    <dgm:cxn modelId="{C8650B53-447C-4F0D-8B9F-5953D040E8AE}" type="presOf" srcId="{0BF7E6CF-5414-4417-B549-FF15AB958ACC}" destId="{F50C1AB9-408C-4999-93E5-A61DBFE399C8}" srcOrd="0" destOrd="0" presId="urn:microsoft.com/office/officeart/2005/8/layout/hierarchy4"/>
    <dgm:cxn modelId="{A17E4586-C918-4F43-B92F-CB5598941ED6}" srcId="{BCB4EF5A-8FF0-4EC6-B875-ED01DA991F7D}" destId="{CB630AB4-88F8-4E91-B9F5-F159048E952C}" srcOrd="0" destOrd="0" parTransId="{D968325A-2195-4334-955C-13FF17DD3F94}" sibTransId="{787FDD1F-2CA2-458C-A05C-CAE54175718C}"/>
    <dgm:cxn modelId="{D674328B-D850-4679-8FFF-E5B7F9D63203}" type="presOf" srcId="{5189AAF6-C73F-4AC2-9926-CD2934BEC2A2}" destId="{44D9A663-3498-4A7F-BE86-C91BCC0BDAAE}" srcOrd="0" destOrd="0" presId="urn:microsoft.com/office/officeart/2005/8/layout/hierarchy4"/>
    <dgm:cxn modelId="{2944658E-5971-4565-A83B-BC3A8CB0E734}" srcId="{26E6BD66-5D75-4906-87F6-0EFDEC8BC9E4}" destId="{0BBB5AFC-5428-4470-90EE-7F1154848292}" srcOrd="0" destOrd="0" parTransId="{1D041E77-03F0-49FA-A5AB-F97771B6A5D4}" sibTransId="{A0D1CD63-4DDE-4C05-9B5C-DE6FAFFD83DC}"/>
    <dgm:cxn modelId="{2EE9819E-3C10-4D2B-9B56-1845E175958E}" type="presOf" srcId="{E8FFB099-1D44-4C8F-BB93-615C2C757BB9}" destId="{26A88935-876A-40EF-805F-C861E4287DD7}" srcOrd="0" destOrd="0" presId="urn:microsoft.com/office/officeart/2005/8/layout/hierarchy4"/>
    <dgm:cxn modelId="{80AAECB1-D2AD-425D-AEFD-73323FF5EAEC}" type="presOf" srcId="{7904AFBA-8586-4E90-B672-73D3F89E02F9}" destId="{714463CC-996D-4202-B613-FEDEC01A2B0C}" srcOrd="0" destOrd="0" presId="urn:microsoft.com/office/officeart/2005/8/layout/hierarchy4"/>
    <dgm:cxn modelId="{58F5EDBB-7543-4CD7-BD11-7C8E8E65C7F7}" srcId="{0BF7E6CF-5414-4417-B549-FF15AB958ACC}" destId="{CAE38D89-FC3C-43DA-88BA-55C29E8C8A41}" srcOrd="0" destOrd="0" parTransId="{405945D5-3A0C-4C91-AB46-6203BFB068A5}" sibTransId="{90D6BC03-0019-4180-8357-97C6D0B03502}"/>
    <dgm:cxn modelId="{41C274BE-8481-4DB9-AECA-23132DAF7BE1}" type="presOf" srcId="{26E6BD66-5D75-4906-87F6-0EFDEC8BC9E4}" destId="{36EF1CAD-CD78-49B6-841A-67BAE158353F}" srcOrd="0" destOrd="0" presId="urn:microsoft.com/office/officeart/2005/8/layout/hierarchy4"/>
    <dgm:cxn modelId="{FCBEBFCF-06D9-4D00-BDE1-A46963EF7874}" type="presOf" srcId="{B577F8E4-AA52-4E1C-B3E5-B5DCB17B4910}" destId="{E4337126-E1D7-41E5-B30C-91684B81CDCF}" srcOrd="0" destOrd="0" presId="urn:microsoft.com/office/officeart/2005/8/layout/hierarchy4"/>
    <dgm:cxn modelId="{BE954AD1-A7CF-4A40-BB69-C308B638F032}" srcId="{0BBB5AFC-5428-4470-90EE-7F1154848292}" destId="{5189AAF6-C73F-4AC2-9926-CD2934BEC2A2}" srcOrd="1" destOrd="0" parTransId="{9DF50BB5-F26B-4FB0-869D-B820261B6E1B}" sibTransId="{1B57D208-86E4-450A-9B99-4D08E9E1190B}"/>
    <dgm:cxn modelId="{5AFA63E0-39F1-4278-8141-F9F489B480E8}" srcId="{BCB4EF5A-8FF0-4EC6-B875-ED01DA991F7D}" destId="{B577F8E4-AA52-4E1C-B3E5-B5DCB17B4910}" srcOrd="1" destOrd="0" parTransId="{CED7803A-F0B7-41F1-A6B1-AE6310D9FCBD}" sibTransId="{64BEEA16-62CB-4B08-B580-590D33B5BE51}"/>
    <dgm:cxn modelId="{B2DD3CF3-5733-4AE1-90E6-DDD416F1C888}" type="presOf" srcId="{15AA8E73-6D36-4A7F-804E-38B56BF1A0C0}" destId="{881F42E4-EBDE-461D-8222-D7D7C100E2B0}" srcOrd="0" destOrd="0" presId="urn:microsoft.com/office/officeart/2005/8/layout/hierarchy4"/>
    <dgm:cxn modelId="{061CB4F6-FDCE-45C1-B9F5-67F833253A90}" type="presOf" srcId="{59F58988-73C0-4F2E-B873-24448B7CF98F}" destId="{5BD70125-08F5-4781-8261-FE99E13BBDCF}" srcOrd="0" destOrd="0" presId="urn:microsoft.com/office/officeart/2005/8/layout/hierarchy4"/>
    <dgm:cxn modelId="{E1120FFE-FE49-4420-82FE-319D13963501}" srcId="{E8FFB099-1D44-4C8F-BB93-615C2C757BB9}" destId="{0BF7E6CF-5414-4417-B549-FF15AB958ACC}" srcOrd="0" destOrd="0" parTransId="{CB73FFDE-3616-4721-BEAF-C22C7A4C81D3}" sibTransId="{AA33585E-58FB-4FB0-B48A-CBB33C509579}"/>
    <dgm:cxn modelId="{C54EB964-ED76-420E-A0D1-83D227F455CA}" type="presParOf" srcId="{26A88935-876A-40EF-805F-C861E4287DD7}" destId="{477696FD-821A-4153-BC07-896698F7195D}" srcOrd="0" destOrd="0" presId="urn:microsoft.com/office/officeart/2005/8/layout/hierarchy4"/>
    <dgm:cxn modelId="{929F090C-5836-420F-9E13-035F991DB8E5}" type="presParOf" srcId="{477696FD-821A-4153-BC07-896698F7195D}" destId="{F50C1AB9-408C-4999-93E5-A61DBFE399C8}" srcOrd="0" destOrd="0" presId="urn:microsoft.com/office/officeart/2005/8/layout/hierarchy4"/>
    <dgm:cxn modelId="{9D547B68-A4EB-4737-A7ED-CDC0D87DEE46}" type="presParOf" srcId="{477696FD-821A-4153-BC07-896698F7195D}" destId="{A70BBF7C-A747-48E0-9245-665E37614548}" srcOrd="1" destOrd="0" presId="urn:microsoft.com/office/officeart/2005/8/layout/hierarchy4"/>
    <dgm:cxn modelId="{54F8858F-0429-433E-AEA2-34026BFE5B1F}" type="presParOf" srcId="{477696FD-821A-4153-BC07-896698F7195D}" destId="{CAA6DFE7-E7F8-436D-93B7-A6969D1841F8}" srcOrd="2" destOrd="0" presId="urn:microsoft.com/office/officeart/2005/8/layout/hierarchy4"/>
    <dgm:cxn modelId="{A5574203-58BA-41EC-9F3A-C847798ACE7E}" type="presParOf" srcId="{CAA6DFE7-E7F8-436D-93B7-A6969D1841F8}" destId="{D6F14E61-70F1-4B2A-ABB1-6CA014EAD118}" srcOrd="0" destOrd="0" presId="urn:microsoft.com/office/officeart/2005/8/layout/hierarchy4"/>
    <dgm:cxn modelId="{0A4399D0-9829-4444-8F56-04179DCE2AAE}" type="presParOf" srcId="{D6F14E61-70F1-4B2A-ABB1-6CA014EAD118}" destId="{3FE82A97-4EBA-4BE7-9BFE-25899BBECBB7}" srcOrd="0" destOrd="0" presId="urn:microsoft.com/office/officeart/2005/8/layout/hierarchy4"/>
    <dgm:cxn modelId="{DF30D80A-21FF-459D-B543-33B905DFA2C2}" type="presParOf" srcId="{D6F14E61-70F1-4B2A-ABB1-6CA014EAD118}" destId="{4BF221ED-9A2B-47AC-9EC1-1BCB345FCFE8}" srcOrd="1" destOrd="0" presId="urn:microsoft.com/office/officeart/2005/8/layout/hierarchy4"/>
    <dgm:cxn modelId="{DECCD066-EEDD-4B65-BD94-1769AD60FEA9}" type="presParOf" srcId="{D6F14E61-70F1-4B2A-ABB1-6CA014EAD118}" destId="{1BA35680-25FF-4026-854E-EE6A1808065D}" srcOrd="2" destOrd="0" presId="urn:microsoft.com/office/officeart/2005/8/layout/hierarchy4"/>
    <dgm:cxn modelId="{A43E8935-1948-4C7A-B95A-9FFD06BAB4EF}" type="presParOf" srcId="{1BA35680-25FF-4026-854E-EE6A1808065D}" destId="{864FCF54-3778-425C-AF7C-2237CE7A65D1}" srcOrd="0" destOrd="0" presId="urn:microsoft.com/office/officeart/2005/8/layout/hierarchy4"/>
    <dgm:cxn modelId="{1D1CD3E1-45C7-4151-A506-8CB520E92C42}" type="presParOf" srcId="{864FCF54-3778-425C-AF7C-2237CE7A65D1}" destId="{5BD70125-08F5-4781-8261-FE99E13BBDCF}" srcOrd="0" destOrd="0" presId="urn:microsoft.com/office/officeart/2005/8/layout/hierarchy4"/>
    <dgm:cxn modelId="{2638189A-7672-48F8-9884-746E7E572253}" type="presParOf" srcId="{864FCF54-3778-425C-AF7C-2237CE7A65D1}" destId="{B2D5D9B8-7D0A-4591-8434-E1B2133341D6}" srcOrd="1" destOrd="0" presId="urn:microsoft.com/office/officeart/2005/8/layout/hierarchy4"/>
    <dgm:cxn modelId="{8B791634-BA08-4FA3-8C59-47CFFB22E007}" type="presParOf" srcId="{864FCF54-3778-425C-AF7C-2237CE7A65D1}" destId="{21B9486D-8BE2-4815-835E-C6D19879A471}" srcOrd="2" destOrd="0" presId="urn:microsoft.com/office/officeart/2005/8/layout/hierarchy4"/>
    <dgm:cxn modelId="{062DEFBA-2774-4022-8767-78A07A688BB1}" type="presParOf" srcId="{21B9486D-8BE2-4815-835E-C6D19879A471}" destId="{0B63BA6C-4930-4C36-98BB-265E6F8BBA87}" srcOrd="0" destOrd="0" presId="urn:microsoft.com/office/officeart/2005/8/layout/hierarchy4"/>
    <dgm:cxn modelId="{7E883079-A12B-408B-9A4C-F366C5C60338}" type="presParOf" srcId="{0B63BA6C-4930-4C36-98BB-265E6F8BBA87}" destId="{0B034D8C-FA01-4DBF-9C9B-742D77EEB799}" srcOrd="0" destOrd="0" presId="urn:microsoft.com/office/officeart/2005/8/layout/hierarchy4"/>
    <dgm:cxn modelId="{92DDD88C-4F9A-4AC4-AF15-D3DB889EEFFE}" type="presParOf" srcId="{0B63BA6C-4930-4C36-98BB-265E6F8BBA87}" destId="{D1458BCE-A759-4229-A31F-BD1A3A79127A}" srcOrd="1" destOrd="0" presId="urn:microsoft.com/office/officeart/2005/8/layout/hierarchy4"/>
    <dgm:cxn modelId="{5A73A6C5-A488-455A-A354-92B75CE373BE}" type="presParOf" srcId="{21B9486D-8BE2-4815-835E-C6D19879A471}" destId="{9E3D5386-64E8-49FD-BE69-254380C54795}" srcOrd="1" destOrd="0" presId="urn:microsoft.com/office/officeart/2005/8/layout/hierarchy4"/>
    <dgm:cxn modelId="{17E348E3-8A91-4A19-AD9C-D7520C0CF0D9}" type="presParOf" srcId="{21B9486D-8BE2-4815-835E-C6D19879A471}" destId="{F90D46B2-B6AC-4B5A-9AF2-035944165506}" srcOrd="2" destOrd="0" presId="urn:microsoft.com/office/officeart/2005/8/layout/hierarchy4"/>
    <dgm:cxn modelId="{DC686C68-FCBA-4F22-AEA7-260EFC12F253}" type="presParOf" srcId="{F90D46B2-B6AC-4B5A-9AF2-035944165506}" destId="{714463CC-996D-4202-B613-FEDEC01A2B0C}" srcOrd="0" destOrd="0" presId="urn:microsoft.com/office/officeart/2005/8/layout/hierarchy4"/>
    <dgm:cxn modelId="{E38B26C5-F362-47B9-A238-F93398AE85C5}" type="presParOf" srcId="{F90D46B2-B6AC-4B5A-9AF2-035944165506}" destId="{3BD71591-38D6-436B-90AE-380667330E20}" srcOrd="1" destOrd="0" presId="urn:microsoft.com/office/officeart/2005/8/layout/hierarchy4"/>
    <dgm:cxn modelId="{48AD940F-A4AC-403D-B531-6ABE1D6E185F}" type="presParOf" srcId="{1BA35680-25FF-4026-854E-EE6A1808065D}" destId="{5C5428FB-6816-4FDB-8E14-5BD55FDD9E14}" srcOrd="1" destOrd="0" presId="urn:microsoft.com/office/officeart/2005/8/layout/hierarchy4"/>
    <dgm:cxn modelId="{0D860361-3BE7-4FAE-AF99-A0C017CE4254}" type="presParOf" srcId="{1BA35680-25FF-4026-854E-EE6A1808065D}" destId="{DB6DC10A-9941-4572-AA24-D4663827B7A9}" srcOrd="2" destOrd="0" presId="urn:microsoft.com/office/officeart/2005/8/layout/hierarchy4"/>
    <dgm:cxn modelId="{4662BB0A-5BEA-4338-A31C-10BB73CC4F9D}" type="presParOf" srcId="{DB6DC10A-9941-4572-AA24-D4663827B7A9}" destId="{B848D9CA-7CC3-4ECB-81DE-F4487C9E1FDA}" srcOrd="0" destOrd="0" presId="urn:microsoft.com/office/officeart/2005/8/layout/hierarchy4"/>
    <dgm:cxn modelId="{1CE0B20E-5F82-4645-90BC-C8278EF2160C}" type="presParOf" srcId="{DB6DC10A-9941-4572-AA24-D4663827B7A9}" destId="{E4076478-529D-4FED-8C8F-EE08BAE32C71}" srcOrd="1" destOrd="0" presId="urn:microsoft.com/office/officeart/2005/8/layout/hierarchy4"/>
    <dgm:cxn modelId="{C86B4F43-791A-4668-BF2E-79CB3AA785F7}" type="presParOf" srcId="{DB6DC10A-9941-4572-AA24-D4663827B7A9}" destId="{0F09D12B-0819-4786-A852-6AC790607EA5}" srcOrd="2" destOrd="0" presId="urn:microsoft.com/office/officeart/2005/8/layout/hierarchy4"/>
    <dgm:cxn modelId="{85A805E0-47AA-4C63-A8A7-B4BC44D05BC3}" type="presParOf" srcId="{0F09D12B-0819-4786-A852-6AC790607EA5}" destId="{F680961D-6C10-4A29-8194-E34235A40D38}" srcOrd="0" destOrd="0" presId="urn:microsoft.com/office/officeart/2005/8/layout/hierarchy4"/>
    <dgm:cxn modelId="{02BD49A0-2075-437C-80B5-B857007ACA5D}" type="presParOf" srcId="{F680961D-6C10-4A29-8194-E34235A40D38}" destId="{DC1183B1-FB31-450F-9850-D49175A970EC}" srcOrd="0" destOrd="0" presId="urn:microsoft.com/office/officeart/2005/8/layout/hierarchy4"/>
    <dgm:cxn modelId="{A0129C70-B13C-4C3E-AB9C-60A24DD50591}" type="presParOf" srcId="{F680961D-6C10-4A29-8194-E34235A40D38}" destId="{C690E563-C282-44A3-9CA1-8BD365EFBB43}" srcOrd="1" destOrd="0" presId="urn:microsoft.com/office/officeart/2005/8/layout/hierarchy4"/>
    <dgm:cxn modelId="{4FE07BD4-6DCF-4E3B-B2CE-D370B83E4E68}" type="presParOf" srcId="{0F09D12B-0819-4786-A852-6AC790607EA5}" destId="{36593787-9236-45BC-B4A2-3B5C1A46B9BB}" srcOrd="1" destOrd="0" presId="urn:microsoft.com/office/officeart/2005/8/layout/hierarchy4"/>
    <dgm:cxn modelId="{F1511F5B-9169-40A8-AAD6-7F0A1F849F21}" type="presParOf" srcId="{0F09D12B-0819-4786-A852-6AC790607EA5}" destId="{0DF01AB8-F461-4D1B-BE1B-2D7883498A87}" srcOrd="2" destOrd="0" presId="urn:microsoft.com/office/officeart/2005/8/layout/hierarchy4"/>
    <dgm:cxn modelId="{98B0025F-8123-42CB-931A-80F88CCCC6D8}" type="presParOf" srcId="{0DF01AB8-F461-4D1B-BE1B-2D7883498A87}" destId="{E4337126-E1D7-41E5-B30C-91684B81CDCF}" srcOrd="0" destOrd="0" presId="urn:microsoft.com/office/officeart/2005/8/layout/hierarchy4"/>
    <dgm:cxn modelId="{32249DA2-83FA-41EA-ABEF-19CA8CD40628}" type="presParOf" srcId="{0DF01AB8-F461-4D1B-BE1B-2D7883498A87}" destId="{793B54F0-8E01-427B-8059-D18F99D727E0}" srcOrd="1" destOrd="0" presId="urn:microsoft.com/office/officeart/2005/8/layout/hierarchy4"/>
    <dgm:cxn modelId="{FFDF99F3-421B-447B-8359-84863EA1C903}" type="presParOf" srcId="{CAA6DFE7-E7F8-436D-93B7-A6969D1841F8}" destId="{136107DB-0B8D-45BB-BF3F-92BD5C8687C4}" srcOrd="1" destOrd="0" presId="urn:microsoft.com/office/officeart/2005/8/layout/hierarchy4"/>
    <dgm:cxn modelId="{83F08A81-E7B3-4758-A0EF-0B8EEA4B24AA}" type="presParOf" srcId="{CAA6DFE7-E7F8-436D-93B7-A6969D1841F8}" destId="{E4DD6B2E-31BF-4F8D-8C31-C6699F84AE05}" srcOrd="2" destOrd="0" presId="urn:microsoft.com/office/officeart/2005/8/layout/hierarchy4"/>
    <dgm:cxn modelId="{64ECCA30-131D-439F-8134-421A397AB4A8}" type="presParOf" srcId="{E4DD6B2E-31BF-4F8D-8C31-C6699F84AE05}" destId="{36EF1CAD-CD78-49B6-841A-67BAE158353F}" srcOrd="0" destOrd="0" presId="urn:microsoft.com/office/officeart/2005/8/layout/hierarchy4"/>
    <dgm:cxn modelId="{D957760D-4539-485F-A8E4-EC77E1173642}" type="presParOf" srcId="{E4DD6B2E-31BF-4F8D-8C31-C6699F84AE05}" destId="{B1DFF40F-B200-4FCC-85B3-14D8BA32E2C4}" srcOrd="1" destOrd="0" presId="urn:microsoft.com/office/officeart/2005/8/layout/hierarchy4"/>
    <dgm:cxn modelId="{6810464E-6B50-43E0-AFE8-E2F5A856DABB}" type="presParOf" srcId="{E4DD6B2E-31BF-4F8D-8C31-C6699F84AE05}" destId="{0C534463-9357-4648-AF55-7561A6BD9A69}" srcOrd="2" destOrd="0" presId="urn:microsoft.com/office/officeart/2005/8/layout/hierarchy4"/>
    <dgm:cxn modelId="{BB70C6BA-F2C4-45CA-877A-C8B77A2C8870}" type="presParOf" srcId="{0C534463-9357-4648-AF55-7561A6BD9A69}" destId="{0D12D017-075D-4EAD-8386-1B861FAEDD88}" srcOrd="0" destOrd="0" presId="urn:microsoft.com/office/officeart/2005/8/layout/hierarchy4"/>
    <dgm:cxn modelId="{4E0C9044-6B4E-4284-BCA9-0CB180FBB769}" type="presParOf" srcId="{0D12D017-075D-4EAD-8386-1B861FAEDD88}" destId="{28778A31-EC17-4826-8944-6AEEBD032B1A}" srcOrd="0" destOrd="0" presId="urn:microsoft.com/office/officeart/2005/8/layout/hierarchy4"/>
    <dgm:cxn modelId="{C89ADE0C-CD88-4D30-A2BE-5346CE729BAD}" type="presParOf" srcId="{0D12D017-075D-4EAD-8386-1B861FAEDD88}" destId="{156A924E-DCDE-41AC-92BE-DFB8FDE0556E}" srcOrd="1" destOrd="0" presId="urn:microsoft.com/office/officeart/2005/8/layout/hierarchy4"/>
    <dgm:cxn modelId="{6A91ACEA-9A8E-4A7D-993B-11B18CF1D9A0}" type="presParOf" srcId="{0D12D017-075D-4EAD-8386-1B861FAEDD88}" destId="{30B5B74C-8326-4D43-A6E8-6FC6C4730A70}" srcOrd="2" destOrd="0" presId="urn:microsoft.com/office/officeart/2005/8/layout/hierarchy4"/>
    <dgm:cxn modelId="{87EC60C5-7AD6-4E33-8579-9A4314F5B010}" type="presParOf" srcId="{30B5B74C-8326-4D43-A6E8-6FC6C4730A70}" destId="{37973DE6-B3AB-4233-895C-928A5417B55F}" srcOrd="0" destOrd="0" presId="urn:microsoft.com/office/officeart/2005/8/layout/hierarchy4"/>
    <dgm:cxn modelId="{92B05802-789F-4596-AE3E-FCBAEF6F3B65}" type="presParOf" srcId="{37973DE6-B3AB-4233-895C-928A5417B55F}" destId="{881F42E4-EBDE-461D-8222-D7D7C100E2B0}" srcOrd="0" destOrd="0" presId="urn:microsoft.com/office/officeart/2005/8/layout/hierarchy4"/>
    <dgm:cxn modelId="{B8A1429F-3ECB-44DB-878D-5C97164FA73C}" type="presParOf" srcId="{37973DE6-B3AB-4233-895C-928A5417B55F}" destId="{D0F7F5F8-EEC4-4E54-8BC8-7B4A50C121A4}" srcOrd="1" destOrd="0" presId="urn:microsoft.com/office/officeart/2005/8/layout/hierarchy4"/>
    <dgm:cxn modelId="{D80E11A2-FC15-415D-BED7-1E7330B78D04}" type="presParOf" srcId="{30B5B74C-8326-4D43-A6E8-6FC6C4730A70}" destId="{D5938DC4-1146-4DC4-B676-7E714052A7CB}" srcOrd="1" destOrd="0" presId="urn:microsoft.com/office/officeart/2005/8/layout/hierarchy4"/>
    <dgm:cxn modelId="{449E644D-3776-45A1-BE93-76013ED7DF0B}" type="presParOf" srcId="{30B5B74C-8326-4D43-A6E8-6FC6C4730A70}" destId="{337691DE-0740-4F54-9AC3-6D9A05C0225D}" srcOrd="2" destOrd="0" presId="urn:microsoft.com/office/officeart/2005/8/layout/hierarchy4"/>
    <dgm:cxn modelId="{F8BCCD33-DA6B-4037-8BCB-A9878A5FAE6C}" type="presParOf" srcId="{337691DE-0740-4F54-9AC3-6D9A05C0225D}" destId="{44D9A663-3498-4A7F-BE86-C91BCC0BDAAE}" srcOrd="0" destOrd="0" presId="urn:microsoft.com/office/officeart/2005/8/layout/hierarchy4"/>
    <dgm:cxn modelId="{CF029A9F-7533-4C7B-9199-8DAECC0AA34F}" type="presParOf" srcId="{337691DE-0740-4F54-9AC3-6D9A05C0225D}" destId="{FFA45A6A-5254-4EAF-BFE8-5A1D2E75C9A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C1AB9-408C-4999-93E5-A61DBFE399C8}">
      <dsp:nvSpPr>
        <dsp:cNvPr id="0" name=""/>
        <dsp:cNvSpPr/>
      </dsp:nvSpPr>
      <dsp:spPr>
        <a:xfrm>
          <a:off x="0" y="16817"/>
          <a:ext cx="8761371" cy="570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Jogviszony</a:t>
          </a:r>
        </a:p>
      </dsp:txBody>
      <dsp:txXfrm>
        <a:off x="16697" y="33514"/>
        <a:ext cx="8727977" cy="536670"/>
      </dsp:txXfrm>
    </dsp:sp>
    <dsp:sp modelId="{3FE82A97-4EBA-4BE7-9BFE-25899BBECBB7}">
      <dsp:nvSpPr>
        <dsp:cNvPr id="0" name=""/>
        <dsp:cNvSpPr/>
      </dsp:nvSpPr>
      <dsp:spPr>
        <a:xfrm>
          <a:off x="5430" y="677698"/>
          <a:ext cx="5781457" cy="570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Megbízási jogviszony</a:t>
          </a:r>
        </a:p>
      </dsp:txBody>
      <dsp:txXfrm>
        <a:off x="22127" y="694395"/>
        <a:ext cx="5748063" cy="536670"/>
      </dsp:txXfrm>
    </dsp:sp>
    <dsp:sp modelId="{5BD70125-08F5-4781-8261-FE99E13BBDCF}">
      <dsp:nvSpPr>
        <dsp:cNvPr id="0" name=""/>
        <dsp:cNvSpPr/>
      </dsp:nvSpPr>
      <dsp:spPr>
        <a:xfrm>
          <a:off x="5430" y="1355342"/>
          <a:ext cx="2861000" cy="570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Számlás (bruttó) - vállalkozó</a:t>
          </a:r>
        </a:p>
      </dsp:txBody>
      <dsp:txXfrm>
        <a:off x="22127" y="1372039"/>
        <a:ext cx="2827606" cy="536670"/>
      </dsp:txXfrm>
    </dsp:sp>
    <dsp:sp modelId="{0B034D8C-FA01-4DBF-9C9B-742D77EEB799}">
      <dsp:nvSpPr>
        <dsp:cNvPr id="0" name=""/>
        <dsp:cNvSpPr/>
      </dsp:nvSpPr>
      <dsp:spPr>
        <a:xfrm>
          <a:off x="5430" y="2032987"/>
          <a:ext cx="1415636" cy="570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Nettó</a:t>
          </a:r>
        </a:p>
      </dsp:txBody>
      <dsp:txXfrm>
        <a:off x="22127" y="2049684"/>
        <a:ext cx="1382242" cy="536670"/>
      </dsp:txXfrm>
    </dsp:sp>
    <dsp:sp modelId="{714463CC-996D-4202-B613-FEDEC01A2B0C}">
      <dsp:nvSpPr>
        <dsp:cNvPr id="0" name=""/>
        <dsp:cNvSpPr/>
      </dsp:nvSpPr>
      <dsp:spPr>
        <a:xfrm>
          <a:off x="1450794" y="2032987"/>
          <a:ext cx="1415636" cy="570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Áfa</a:t>
          </a:r>
        </a:p>
      </dsp:txBody>
      <dsp:txXfrm>
        <a:off x="1467491" y="2049684"/>
        <a:ext cx="1382242" cy="536670"/>
      </dsp:txXfrm>
    </dsp:sp>
    <dsp:sp modelId="{B848D9CA-7CC3-4ECB-81DE-F4487C9E1FDA}">
      <dsp:nvSpPr>
        <dsp:cNvPr id="0" name=""/>
        <dsp:cNvSpPr/>
      </dsp:nvSpPr>
      <dsp:spPr>
        <a:xfrm>
          <a:off x="2925887" y="1355342"/>
          <a:ext cx="2861000" cy="570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Számfejtős (ráfordítás) - magánszemély</a:t>
          </a:r>
        </a:p>
      </dsp:txBody>
      <dsp:txXfrm>
        <a:off x="2942584" y="1372039"/>
        <a:ext cx="2827606" cy="536670"/>
      </dsp:txXfrm>
    </dsp:sp>
    <dsp:sp modelId="{DC1183B1-FB31-450F-9850-D49175A970EC}">
      <dsp:nvSpPr>
        <dsp:cNvPr id="0" name=""/>
        <dsp:cNvSpPr/>
      </dsp:nvSpPr>
      <dsp:spPr>
        <a:xfrm>
          <a:off x="2925887" y="2032987"/>
          <a:ext cx="1415636" cy="570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Bruttó megbízási díj</a:t>
          </a:r>
        </a:p>
      </dsp:txBody>
      <dsp:txXfrm>
        <a:off x="2942584" y="2049684"/>
        <a:ext cx="1382242" cy="536670"/>
      </dsp:txXfrm>
    </dsp:sp>
    <dsp:sp modelId="{E4337126-E1D7-41E5-B30C-91684B81CDCF}">
      <dsp:nvSpPr>
        <dsp:cNvPr id="0" name=""/>
        <dsp:cNvSpPr/>
      </dsp:nvSpPr>
      <dsp:spPr>
        <a:xfrm>
          <a:off x="4371251" y="2032987"/>
          <a:ext cx="1415636" cy="570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Járulék</a:t>
          </a:r>
        </a:p>
      </dsp:txBody>
      <dsp:txXfrm>
        <a:off x="4387948" y="2049684"/>
        <a:ext cx="1382242" cy="536670"/>
      </dsp:txXfrm>
    </dsp:sp>
    <dsp:sp modelId="{36EF1CAD-CD78-49B6-841A-67BAE158353F}">
      <dsp:nvSpPr>
        <dsp:cNvPr id="0" name=""/>
        <dsp:cNvSpPr/>
      </dsp:nvSpPr>
      <dsp:spPr>
        <a:xfrm>
          <a:off x="5905801" y="677698"/>
          <a:ext cx="2861000" cy="570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Munkavállalói jogviszony</a:t>
          </a:r>
        </a:p>
      </dsp:txBody>
      <dsp:txXfrm>
        <a:off x="5922498" y="694395"/>
        <a:ext cx="2827606" cy="536670"/>
      </dsp:txXfrm>
    </dsp:sp>
    <dsp:sp modelId="{28778A31-EC17-4826-8944-6AEEBD032B1A}">
      <dsp:nvSpPr>
        <dsp:cNvPr id="0" name=""/>
        <dsp:cNvSpPr/>
      </dsp:nvSpPr>
      <dsp:spPr>
        <a:xfrm>
          <a:off x="5905801" y="1355342"/>
          <a:ext cx="2861000" cy="570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Számfejtős (ráfordítás)</a:t>
          </a:r>
        </a:p>
      </dsp:txBody>
      <dsp:txXfrm>
        <a:off x="5922498" y="1372039"/>
        <a:ext cx="2827606" cy="536670"/>
      </dsp:txXfrm>
    </dsp:sp>
    <dsp:sp modelId="{881F42E4-EBDE-461D-8222-D7D7C100E2B0}">
      <dsp:nvSpPr>
        <dsp:cNvPr id="0" name=""/>
        <dsp:cNvSpPr/>
      </dsp:nvSpPr>
      <dsp:spPr>
        <a:xfrm>
          <a:off x="5905801" y="2032987"/>
          <a:ext cx="1415636" cy="570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Bruttó munkabér</a:t>
          </a:r>
        </a:p>
      </dsp:txBody>
      <dsp:txXfrm>
        <a:off x="5922498" y="2049684"/>
        <a:ext cx="1382242" cy="536670"/>
      </dsp:txXfrm>
    </dsp:sp>
    <dsp:sp modelId="{44D9A663-3498-4A7F-BE86-C91BCC0BDAAE}">
      <dsp:nvSpPr>
        <dsp:cNvPr id="0" name=""/>
        <dsp:cNvSpPr/>
      </dsp:nvSpPr>
      <dsp:spPr>
        <a:xfrm>
          <a:off x="7351165" y="2032987"/>
          <a:ext cx="1415636" cy="570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Járulék</a:t>
          </a:r>
        </a:p>
      </dsp:txBody>
      <dsp:txXfrm>
        <a:off x="7367862" y="2049684"/>
        <a:ext cx="1382242" cy="536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93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905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868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20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669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321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9160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590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2516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10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3491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9906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2925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7101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1040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7639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9065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732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0140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5476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066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29165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2479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78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768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6552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629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62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75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jpg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g"/><Relationship Id="rId4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2144346"/>
          </a:xfrm>
        </p:spPr>
        <p:txBody>
          <a:bodyPr/>
          <a:lstStyle/>
          <a:p>
            <a:pPr algn="ctr"/>
            <a:r>
              <a:rPr lang="hu-HU" sz="3600" dirty="0"/>
              <a:t>Egészségtudatos Életmód népszerűsítése</a:t>
            </a:r>
            <a:br>
              <a:rPr lang="hu-HU" sz="3600" dirty="0"/>
            </a:br>
            <a:br>
              <a:rPr lang="hu-HU" sz="3600" dirty="0"/>
            </a:br>
            <a:r>
              <a:rPr lang="hu-HU" sz="2800" b="0" dirty="0"/>
              <a:t>(TOP-7.1.1-16-H-065-3.1  </a:t>
            </a:r>
            <a:r>
              <a:rPr lang="hu-HU" sz="2800" b="0" cap="none" dirty="0"/>
              <a:t>és</a:t>
            </a:r>
            <a:r>
              <a:rPr lang="hu-HU" sz="2800" b="0" dirty="0"/>
              <a:t> TOP-7.1.1-16-H-065-3.2)</a:t>
            </a:r>
            <a:endParaRPr lang="hu-HU" sz="2600" b="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clrChange>
              <a:clrFrom>
                <a:srgbClr val="414143"/>
              </a:clrFrom>
              <a:clrTo>
                <a:srgbClr val="41414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25144"/>
            <a:ext cx="3960440" cy="2640294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251520" y="3140968"/>
            <a:ext cx="5760640" cy="805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z="4800" b="1" dirty="0">
                <a:solidFill>
                  <a:schemeClr val="bg1"/>
                </a:solidFill>
              </a:rPr>
              <a:t>PÉNZÜGYI TERVEZÉS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514497" y="4240837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2019.04.11.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Elszámolható költségek (4)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E8C3E8AC-B9AC-4813-B5F3-B2BC28497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116021"/>
              </p:ext>
            </p:extLst>
          </p:nvPr>
        </p:nvGraphicFramePr>
        <p:xfrm>
          <a:off x="0" y="1241504"/>
          <a:ext cx="9144000" cy="564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5034424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433050401"/>
                    </a:ext>
                  </a:extLst>
                </a:gridCol>
              </a:tblGrid>
              <a:tr h="324472"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u="none" dirty="0"/>
                        <a:t>Projektmenedzsment költség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73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TOP-7.1.1-16-H-065-3.1 (ESZA)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TOP-7.1.1-16-H-065-3.2 (ERFA)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7333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hu-HU" sz="1800" u="none" dirty="0"/>
                        <a:t>a 272/2014 (XI. 5.) Kormányrendelet 5. sz. mellékletének 3.8.2. pontjában, a közszféra szervezetekre vonatkozó speciális előírások figyelembevételével az alábbi költségtípusok számolhatók el a projekt menedzsment keretében:</a:t>
                      </a:r>
                    </a:p>
                    <a:p>
                      <a:pPr algn="l"/>
                      <a:endParaRPr lang="hu-HU" sz="1800" u="none" dirty="0"/>
                    </a:p>
                    <a:p>
                      <a:pPr algn="l"/>
                      <a:r>
                        <a:rPr lang="hu-HU" sz="1800" u="sng" dirty="0"/>
                        <a:t>Projektmenedzsment személyi jellegű ráfordítása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800" u="none" dirty="0"/>
                        <a:t>munkabér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800" u="none" dirty="0"/>
                        <a:t>foglalkoztatást terhelő adók, járulékok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800" u="none" dirty="0"/>
                        <a:t>személyi jellegű egyéb kifizetések</a:t>
                      </a:r>
                    </a:p>
                    <a:p>
                      <a:pPr algn="l"/>
                      <a:r>
                        <a:rPr lang="hu-HU" sz="1800" u="sng" dirty="0"/>
                        <a:t>Projektmenedzsmenthez kapcsolódó útiköltség, kiküldetési költség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800" u="none" dirty="0"/>
                        <a:t>utazási költség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800" u="none" dirty="0"/>
                        <a:t>helyi közlekedés költségei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800" u="none" dirty="0"/>
                        <a:t>napidíj</a:t>
                      </a:r>
                    </a:p>
                    <a:p>
                      <a:pPr algn="l"/>
                      <a:r>
                        <a:rPr lang="hu-HU" sz="1800" u="sng" dirty="0"/>
                        <a:t>Projektmenedzsmenthez </a:t>
                      </a:r>
                      <a:r>
                        <a:rPr lang="hu-HU" sz="1800" u="sng" dirty="0" err="1"/>
                        <a:t>igénybevett</a:t>
                      </a:r>
                      <a:r>
                        <a:rPr lang="hu-HU" sz="1800" u="sng" dirty="0"/>
                        <a:t> szakértői szolgáltatás díja</a:t>
                      </a:r>
                    </a:p>
                    <a:p>
                      <a:pPr algn="l"/>
                      <a:r>
                        <a:rPr lang="hu-HU" sz="1800" u="sng" dirty="0"/>
                        <a:t>Egyéb projektmenedzsment költség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800" u="none" dirty="0"/>
                        <a:t>projektmenedzsmenthez kapcsolódó iroda, eszköz és immateriális javak bérleti költsége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800" u="none" dirty="0"/>
                        <a:t>projektmenedzsmenthez kapcsolódó anyag és kis értékű eszközök költsége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u-H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13502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u-HU" sz="1800" b="1" u="none" dirty="0"/>
                        <a:t>Projektmenedzsment </a:t>
                      </a:r>
                      <a:r>
                        <a:rPr lang="hu-HU" sz="1800" b="1" u="none" dirty="0" err="1"/>
                        <a:t>ktg</a:t>
                      </a:r>
                      <a:r>
                        <a:rPr lang="hu-HU" sz="1800" b="1" u="none" dirty="0"/>
                        <a:t>.: az elszámolható </a:t>
                      </a:r>
                      <a:r>
                        <a:rPr lang="hu-HU" sz="1800" b="1" u="none" dirty="0" err="1"/>
                        <a:t>ktg</a:t>
                      </a:r>
                      <a:r>
                        <a:rPr lang="hu-HU" sz="1800" b="1" u="none" dirty="0"/>
                        <a:t>.</a:t>
                      </a:r>
                      <a:r>
                        <a:rPr lang="hu-HU" sz="1800" b="1" u="none" dirty="0">
                          <a:solidFill>
                            <a:srgbClr val="244AAD"/>
                          </a:solidFill>
                        </a:rPr>
                        <a:t> </a:t>
                      </a:r>
                      <a:r>
                        <a:rPr lang="hu-HU" sz="1800" b="1" u="none" dirty="0" err="1">
                          <a:solidFill>
                            <a:srgbClr val="244AAD"/>
                          </a:solidFill>
                        </a:rPr>
                        <a:t>max</a:t>
                      </a:r>
                      <a:r>
                        <a:rPr lang="hu-HU" sz="1800" b="1" u="none" dirty="0">
                          <a:solidFill>
                            <a:srgbClr val="244AAD"/>
                          </a:solidFill>
                        </a:rPr>
                        <a:t>. 2,5 %-a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2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31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Elszámolható költségek (5)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E8C3E8AC-B9AC-4813-B5F3-B2BC28497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397593"/>
              </p:ext>
            </p:extLst>
          </p:nvPr>
        </p:nvGraphicFramePr>
        <p:xfrm>
          <a:off x="16808" y="3879480"/>
          <a:ext cx="912719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620">
                  <a:extLst>
                    <a:ext uri="{9D8B030D-6E8A-4147-A177-3AD203B41FA5}">
                      <a16:colId xmlns:a16="http://schemas.microsoft.com/office/drawing/2014/main" val="150344240"/>
                    </a:ext>
                  </a:extLst>
                </a:gridCol>
                <a:gridCol w="4347572">
                  <a:extLst>
                    <a:ext uri="{9D8B030D-6E8A-4147-A177-3AD203B41FA5}">
                      <a16:colId xmlns:a16="http://schemas.microsoft.com/office/drawing/2014/main" val="433050401"/>
                    </a:ext>
                  </a:extLst>
                </a:gridCol>
              </a:tblGrid>
              <a:tr h="324472"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u="none" dirty="0"/>
                        <a:t>Szakmai megvalósításhoz kapcsolódó egyéb költségek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73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TOP-7.1.1-16-H-065-3.1 (ESZA)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TOP-7.1.1-16-H-065-3.2 (ERFA)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7333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u="sng" dirty="0"/>
                        <a:t>Szakmai megvalósításhoz, kapcsolódó anyagköltség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000" b="0" dirty="0"/>
                        <a:t>Szakmai megvalósításhoz kapcsolódó anyagköltség</a:t>
                      </a:r>
                      <a:endParaRPr lang="hu-H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07616"/>
                  </a:ext>
                </a:extLst>
              </a:tr>
            </a:tbl>
          </a:graphicData>
        </a:graphic>
      </p:graphicFrame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4A94C581-F20A-45AC-BBA2-6037C6CFD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116350"/>
              </p:ext>
            </p:extLst>
          </p:nvPr>
        </p:nvGraphicFramePr>
        <p:xfrm>
          <a:off x="8404" y="1541904"/>
          <a:ext cx="9144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7612">
                  <a:extLst>
                    <a:ext uri="{9D8B030D-6E8A-4147-A177-3AD203B41FA5}">
                      <a16:colId xmlns:a16="http://schemas.microsoft.com/office/drawing/2014/main" val="150344240"/>
                    </a:ext>
                  </a:extLst>
                </a:gridCol>
                <a:gridCol w="4436388">
                  <a:extLst>
                    <a:ext uri="{9D8B030D-6E8A-4147-A177-3AD203B41FA5}">
                      <a16:colId xmlns:a16="http://schemas.microsoft.com/office/drawing/2014/main" val="433050401"/>
                    </a:ext>
                  </a:extLst>
                </a:gridCol>
              </a:tblGrid>
              <a:tr h="324472"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u="none" dirty="0"/>
                        <a:t>Célcsoport támogatásának költségei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73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TOP-7.1.1-16-H-065-3.1 (ESZA)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TOP-7.1.1-16-H-065-3.2 (ERFA)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733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2000" b="0" u="sng" dirty="0"/>
                        <a:t>Célcsoport útiköltsége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hu-HU" sz="2000" b="0" dirty="0"/>
                        <a:t>programon történő részvételhez kapcsolódó utazás, étkezés, szállás költsége (ide tartozik a belépő költség is)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1707616"/>
                  </a:ext>
                </a:extLst>
              </a:tr>
            </a:tbl>
          </a:graphicData>
        </a:graphic>
      </p:graphicFrame>
      <p:pic>
        <p:nvPicPr>
          <p:cNvPr id="7" name="Kép 6">
            <a:extLst>
              <a:ext uri="{FF2B5EF4-FFF2-40B4-BE49-F238E27FC236}">
                <a16:creationId xmlns:a16="http://schemas.microsoft.com/office/drawing/2014/main" id="{A8D8C5C8-182E-4EBA-A83F-2C767DA46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5373000"/>
            <a:ext cx="3960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85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Elszámolható költségek (6)</a:t>
            </a: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5E9FB70D-E020-4DB7-8F4F-6A741690D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303726"/>
              </p:ext>
            </p:extLst>
          </p:nvPr>
        </p:nvGraphicFramePr>
        <p:xfrm>
          <a:off x="0" y="980728"/>
          <a:ext cx="9144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5034424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433050401"/>
                    </a:ext>
                  </a:extLst>
                </a:gridCol>
              </a:tblGrid>
              <a:tr h="324472"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u="none" dirty="0"/>
                        <a:t>Általános (rezsi) költség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73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TOP-7.1.1-16-H-065-3.1 (ESZA)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TOP-7.1.1-16-H-065-3.2 (ERFA)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7333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5413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u="sng" dirty="0"/>
                        <a:t>Általános vállalat-irányítási költség</a:t>
                      </a:r>
                    </a:p>
                    <a:p>
                      <a:pPr marL="5413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u="sng" dirty="0"/>
                        <a:t>Egyéb általános (rezsi) költség</a:t>
                      </a:r>
                    </a:p>
                    <a:p>
                      <a:pPr marL="1169988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28650" algn="l"/>
                        </a:tabLst>
                        <a:defRPr/>
                      </a:pPr>
                      <a:r>
                        <a:rPr lang="hu-HU" sz="2000" b="0" u="none" dirty="0"/>
                        <a:t>kommunikációs és postaforgalmi szolgáltatások költsége</a:t>
                      </a:r>
                    </a:p>
                    <a:p>
                      <a:pPr marL="1169988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28650" algn="l"/>
                        </a:tabLst>
                        <a:defRPr/>
                      </a:pPr>
                      <a:r>
                        <a:rPr lang="hu-HU" sz="2000" b="0" u="none" dirty="0"/>
                        <a:t>bankszámla nyitás és vezetés költsége (ide értve a tranzakciós díjat is) – </a:t>
                      </a:r>
                      <a:r>
                        <a:rPr lang="hu-HU" sz="1800" b="0" i="1" u="none" dirty="0"/>
                        <a:t>amennyiben a támogatás fogadására és kezelésére elkülönített számlán kerül nyitásra</a:t>
                      </a:r>
                    </a:p>
                    <a:p>
                      <a:pPr marL="1169988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28650" algn="l"/>
                        </a:tabLst>
                        <a:defRPr/>
                      </a:pPr>
                      <a:r>
                        <a:rPr lang="hu-HU" sz="2000" b="0" u="none" dirty="0"/>
                        <a:t>dokumentációs és archiválási költség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0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0" u="sng" dirty="0"/>
                        <a:t>Egyéb általános (rezsi) költség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000" b="0" u="none" dirty="0"/>
                        <a:t>közüzemi szolgáltatások költsége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8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1" u="none" dirty="0"/>
                        <a:t>Általános </a:t>
                      </a:r>
                      <a:r>
                        <a:rPr lang="hu-HU" sz="2000" b="1" u="none" dirty="0" err="1"/>
                        <a:t>ktg</a:t>
                      </a:r>
                      <a:r>
                        <a:rPr lang="hu-HU" sz="2000" b="1" u="none" dirty="0"/>
                        <a:t>.: az elszámolható </a:t>
                      </a:r>
                      <a:r>
                        <a:rPr lang="hu-HU" sz="2000" b="1" u="none" dirty="0" err="1"/>
                        <a:t>ktg</a:t>
                      </a:r>
                      <a:r>
                        <a:rPr lang="hu-HU" sz="2000" b="1" u="none" dirty="0"/>
                        <a:t>.</a:t>
                      </a:r>
                      <a:r>
                        <a:rPr lang="hu-HU" sz="2000" b="1" u="none" dirty="0">
                          <a:solidFill>
                            <a:srgbClr val="244AAD"/>
                          </a:solidFill>
                        </a:rPr>
                        <a:t> </a:t>
                      </a:r>
                      <a:r>
                        <a:rPr lang="hu-HU" sz="2000" b="1" u="none" dirty="0" err="1">
                          <a:solidFill>
                            <a:srgbClr val="244AAD"/>
                          </a:solidFill>
                        </a:rPr>
                        <a:t>max</a:t>
                      </a:r>
                      <a:r>
                        <a:rPr lang="hu-HU" sz="2000" b="1" u="none" dirty="0">
                          <a:solidFill>
                            <a:srgbClr val="244AAD"/>
                          </a:solidFill>
                        </a:rPr>
                        <a:t>. 1 %-a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1" u="none" dirty="0"/>
                        <a:t>Általános </a:t>
                      </a:r>
                      <a:r>
                        <a:rPr lang="hu-HU" sz="2000" b="1" u="none" dirty="0" err="1"/>
                        <a:t>ktg</a:t>
                      </a:r>
                      <a:r>
                        <a:rPr lang="hu-HU" sz="2000" b="1" u="none" dirty="0"/>
                        <a:t>.: az elszámolható </a:t>
                      </a:r>
                      <a:r>
                        <a:rPr lang="hu-HU" sz="2000" b="1" u="none" dirty="0" err="1"/>
                        <a:t>ktg</a:t>
                      </a:r>
                      <a:r>
                        <a:rPr lang="hu-HU" sz="2000" b="1" u="none" dirty="0"/>
                        <a:t>.</a:t>
                      </a:r>
                      <a:r>
                        <a:rPr lang="hu-HU" sz="2000" b="1" u="none" dirty="0">
                          <a:solidFill>
                            <a:srgbClr val="244AAD"/>
                          </a:solidFill>
                        </a:rPr>
                        <a:t> </a:t>
                      </a:r>
                      <a:r>
                        <a:rPr lang="hu-HU" sz="2000" b="1" u="none" dirty="0" err="1">
                          <a:solidFill>
                            <a:srgbClr val="244AAD"/>
                          </a:solidFill>
                        </a:rPr>
                        <a:t>max</a:t>
                      </a:r>
                      <a:r>
                        <a:rPr lang="hu-HU" sz="2000" b="1" u="none" dirty="0">
                          <a:solidFill>
                            <a:srgbClr val="244AAD"/>
                          </a:solidFill>
                        </a:rPr>
                        <a:t>. 0,5 %-a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575690"/>
                  </a:ext>
                </a:extLst>
              </a:tr>
            </a:tbl>
          </a:graphicData>
        </a:graphic>
      </p:graphicFrame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B5C152CB-6297-4BCB-8467-15E9DBFF5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710195"/>
              </p:ext>
            </p:extLst>
          </p:nvPr>
        </p:nvGraphicFramePr>
        <p:xfrm>
          <a:off x="0" y="5694844"/>
          <a:ext cx="912719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620">
                  <a:extLst>
                    <a:ext uri="{9D8B030D-6E8A-4147-A177-3AD203B41FA5}">
                      <a16:colId xmlns:a16="http://schemas.microsoft.com/office/drawing/2014/main" val="150344240"/>
                    </a:ext>
                  </a:extLst>
                </a:gridCol>
                <a:gridCol w="4347572">
                  <a:extLst>
                    <a:ext uri="{9D8B030D-6E8A-4147-A177-3AD203B41FA5}">
                      <a16:colId xmlns:a16="http://schemas.microsoft.com/office/drawing/2014/main" val="433050401"/>
                    </a:ext>
                  </a:extLst>
                </a:gridCol>
              </a:tblGrid>
              <a:tr h="324472"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u="none" dirty="0"/>
                        <a:t>Adók, </a:t>
                      </a:r>
                      <a:r>
                        <a:rPr lang="hu-HU" sz="2000" u="none" dirty="0" err="1"/>
                        <a:t>közterhek</a:t>
                      </a:r>
                      <a:r>
                        <a:rPr lang="hu-HU" sz="2000" u="none" dirty="0"/>
                        <a:t> (ide nem értve a le nem vonható áfát)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73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TOP-7.1.1-16-H-065-3.1 (ESZA)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TOP-7.1.1-16-H-065-3.2 (ERFA)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7333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/>
                        <a:t>Adók, </a:t>
                      </a:r>
                      <a:r>
                        <a:rPr lang="hu-HU" sz="2000" b="0" dirty="0" err="1"/>
                        <a:t>közterhek</a:t>
                      </a:r>
                      <a:r>
                        <a:rPr lang="hu-HU" sz="2000" b="0" dirty="0"/>
                        <a:t> (ide nem értve a le nem vonható áfát)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07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609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Saját teljesítés lehetősége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005" y="1268760"/>
            <a:ext cx="89479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Mely költségtípusok vonatkozásában számolható el?</a:t>
            </a:r>
          </a:p>
          <a:p>
            <a:pPr marL="85725" indent="-85725" algn="just">
              <a:buFont typeface="Arial" panose="020B0604020202020204" pitchFamily="34" charset="0"/>
              <a:buChar char="•"/>
            </a:pPr>
            <a:r>
              <a:rPr lang="hu-H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Projektelőkészítés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 költségei</a:t>
            </a:r>
          </a:p>
          <a:p>
            <a:pPr marL="85725" indent="-8572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Szakmai megvalósításhoz kapcsolódó szolgáltatások költségei</a:t>
            </a:r>
          </a:p>
          <a:p>
            <a:pPr algn="just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Mely költségkategóriák számítanak saját teljesítésnek?</a:t>
            </a:r>
          </a:p>
          <a:p>
            <a:pPr marL="85725" indent="-85725" algn="just">
              <a:buFont typeface="Arial" panose="020B0604020202020204" pitchFamily="34" charset="0"/>
              <a:buChar char="•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Bruttó munkabér, bér járulékai, személyi </a:t>
            </a:r>
            <a:r>
              <a:rPr lang="hu-H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jell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. egyéb kifizetés (pl. munkába járás, </a:t>
            </a:r>
            <a:r>
              <a:rPr lang="hu-H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cafetéria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Jogviszony szempontjából:</a:t>
            </a:r>
          </a:p>
          <a:p>
            <a:pPr marL="85725" indent="-85725" algn="just">
              <a:buFont typeface="Arial" panose="020B0604020202020204" pitchFamily="34" charset="0"/>
              <a:buChar char="•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Munkaviszony; célfeladat elrendelés; magánszeméllyel kötött megbízási szerződés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2593" y="3580180"/>
            <a:ext cx="749173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‼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Bruttó munkabér meghatározásakor ügyeljünk arra, hogy a Munkavállaló részesüljön legalább a jogszabályban előírt minimálbér/garantált bérminimum összegű fizetésben. (Nem 40 óra/hét foglalkoztatás esetén ennek időarányos értéke)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‼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Járulék összege (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munkaviszony/célfeladat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esetén): </a:t>
            </a:r>
          </a:p>
          <a:p>
            <a:pPr marL="268288" algn="just">
              <a:buClr>
                <a:srgbClr val="FF0000"/>
              </a:buClr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Szoc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. Hoz. Adó: Bruttó bér x 19,5%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(2018)</a:t>
            </a:r>
          </a:p>
          <a:p>
            <a:pPr marL="268288" algn="just">
              <a:spcAft>
                <a:spcPts val="600"/>
              </a:spcAft>
              <a:buClr>
                <a:srgbClr val="FF0000"/>
              </a:buClr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Szakképzési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hoz.adó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: Bruttó bér x 1,5%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(amennyiben releváns)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‼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Járulék összege (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megbízás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esetén): </a:t>
            </a:r>
          </a:p>
          <a:p>
            <a:pPr marL="268288" algn="just">
              <a:buClr>
                <a:srgbClr val="FF0000"/>
              </a:buClr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Szoc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. Hoz. Adó: Bruttó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mb.díj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x 90% x 19,5%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(2018)</a:t>
            </a:r>
          </a:p>
          <a:p>
            <a:pPr marL="268288" algn="just">
              <a:spcAft>
                <a:spcPts val="600"/>
              </a:spcAft>
              <a:buClr>
                <a:srgbClr val="FF0000"/>
              </a:buClr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Szakképzési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hoz.adó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: Bruttó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mb.díj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x 90%  x 1,5%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(amennyiben releváns)</a:t>
            </a:r>
          </a:p>
          <a:p>
            <a:pPr marL="268288" indent="-268288" algn="just">
              <a:buClr>
                <a:srgbClr val="FF0000"/>
              </a:buClr>
              <a:buFont typeface="Arial" panose="020B0604020202020204" pitchFamily="34" charset="0"/>
              <a:buChar char="‼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Személyi jellegű kifizetés: abban az esetben adható, ha a szervezet saját szabályzata szerint e juttatási forma minden munkavállalónak megjár.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194753F-CEBD-450D-9D9B-F86F60C7E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62255" y="3429000"/>
            <a:ext cx="2849152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3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EGYSZERŰSÍTETT KÖLTSÉGELSZÁMOLÁS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5373000"/>
            <a:ext cx="3960000" cy="1485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76872"/>
            <a:ext cx="2209328" cy="278092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1772816"/>
            <a:ext cx="6372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Mivel jár? Mit jelent?</a:t>
            </a:r>
          </a:p>
          <a:p>
            <a:pPr algn="just"/>
            <a:endParaRPr lang="hu-HU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kell alátámasztani a költségek felmerülését háttérdokumentumokkal.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kell vizsgálni a piaci árnak való megfelelést.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költség felmerülését igazoló dokumentumokat nem kell benyújtani az Irányító Hatóság részére.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hazai számviteli szabályokat be kell tartani.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Felhívásban meghatározott költségkorlátok betartása ez esetében is kötelező.</a:t>
            </a: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49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EGYSZERŰSÍTETT KÖLTSÉGELSZÁMOLÁS (2)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5373000"/>
            <a:ext cx="3960000" cy="148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églalap 5"/>
              <p:cNvSpPr/>
              <p:nvPr/>
            </p:nvSpPr>
            <p:spPr>
              <a:xfrm>
                <a:off x="-21134" y="1815637"/>
                <a:ext cx="9144000" cy="706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u-H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K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ö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zvetett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ktg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.=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K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ö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t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nyilv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noss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g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bizt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ktg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. +Á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ltal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son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hu-HU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hu-HU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rezsi</m:t>
                              </m:r>
                            </m:e>
                          </m:d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ktg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.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Szakmai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megval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ó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s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t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sban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k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ö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zrem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ű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k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ö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d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ő 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munkat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rsak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szem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lyi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jelleg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ű 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r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ford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t</m:t>
                          </m:r>
                          <m: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kumimoji="0" lang="hu-HU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sa</m:t>
                          </m:r>
                        </m:den>
                      </m:f>
                      <m:r>
                        <a:rPr kumimoji="0" lang="hu-HU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≤15%</m:t>
                      </m:r>
                    </m:oMath>
                  </m:oMathPara>
                </a14:m>
                <a:endPara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églalap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34" y="1815637"/>
                <a:ext cx="9144000" cy="7064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>
            <a:extLst>
              <a:ext uri="{FF2B5EF4-FFF2-40B4-BE49-F238E27FC236}">
                <a16:creationId xmlns:a16="http://schemas.microsoft.com/office/drawing/2014/main" id="{5517F690-3954-4290-8CD6-ACEC86669C07}"/>
              </a:ext>
            </a:extLst>
          </p:cNvPr>
          <p:cNvSpPr txBox="1"/>
          <p:nvPr/>
        </p:nvSpPr>
        <p:spPr>
          <a:xfrm>
            <a:off x="0" y="1371552"/>
            <a:ext cx="894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244AAD"/>
                </a:solidFill>
              </a:rPr>
              <a:t>TOP-7.1.1-16-H-065-3.1 (ESZA) esetén: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DED53B6-4A6C-4531-8BA3-47BD7E46F642}"/>
              </a:ext>
            </a:extLst>
          </p:cNvPr>
          <p:cNvSpPr txBox="1"/>
          <p:nvPr/>
        </p:nvSpPr>
        <p:spPr>
          <a:xfrm>
            <a:off x="98047" y="2673060"/>
            <a:ext cx="894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244AAD"/>
                </a:solidFill>
              </a:rPr>
              <a:t>TOP-7.1.1-16-H-065-3.2 (ERFA) esetén:</a:t>
            </a:r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42F21712-E3AF-410D-9F87-A86D2C141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68843"/>
              </p:ext>
            </p:extLst>
          </p:nvPr>
        </p:nvGraphicFramePr>
        <p:xfrm>
          <a:off x="98047" y="3163835"/>
          <a:ext cx="8833912" cy="242540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847291">
                  <a:extLst>
                    <a:ext uri="{9D8B030D-6E8A-4147-A177-3AD203B41FA5}">
                      <a16:colId xmlns:a16="http://schemas.microsoft.com/office/drawing/2014/main" val="3327827337"/>
                    </a:ext>
                  </a:extLst>
                </a:gridCol>
                <a:gridCol w="2986621">
                  <a:extLst>
                    <a:ext uri="{9D8B030D-6E8A-4147-A177-3AD203B41FA5}">
                      <a16:colId xmlns:a16="http://schemas.microsoft.com/office/drawing/2014/main" val="3287158859"/>
                    </a:ext>
                  </a:extLst>
                </a:gridCol>
              </a:tblGrid>
              <a:tr h="535416"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hu-HU" sz="1600" dirty="0">
                          <a:effectLst/>
                        </a:rPr>
                        <a:t>Költségtípus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hu-HU" sz="1600" dirty="0">
                          <a:effectLst/>
                        </a:rPr>
                        <a:t>Elszámolható mérték az összes elszámolható költség arányában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5317196"/>
                  </a:ext>
                </a:extLst>
              </a:tr>
              <a:tr h="5354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hu-HU" sz="1600" kern="1200" dirty="0">
                          <a:effectLst/>
                        </a:rPr>
                        <a:t>Projekt előkészítés, tervezés (kivéve közbeszerzési eljárások lefolytatásának költsége)</a:t>
                      </a:r>
                      <a:endParaRPr lang="hu-H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hu-HU" sz="1600" b="1" dirty="0">
                          <a:effectLst/>
                        </a:rPr>
                        <a:t>4,2%</a:t>
                      </a:r>
                      <a:endParaRPr lang="hu-HU" sz="24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3626229"/>
                  </a:ext>
                </a:extLst>
              </a:tr>
              <a:tr h="28374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hu-HU" sz="1600" kern="1200" dirty="0">
                          <a:effectLst/>
                        </a:rPr>
                        <a:t>Műszaki ellenőrzés </a:t>
                      </a:r>
                      <a:endParaRPr lang="hu-H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hu-HU" sz="1600" b="1" dirty="0">
                          <a:effectLst/>
                        </a:rPr>
                        <a:t>1%</a:t>
                      </a:r>
                      <a:endParaRPr lang="hu-HU" sz="24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6271344"/>
                  </a:ext>
                </a:extLst>
              </a:tr>
              <a:tr h="2677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hu-HU" sz="1600" kern="1200" dirty="0">
                          <a:effectLst/>
                        </a:rPr>
                        <a:t>Projektmenedzsment</a:t>
                      </a:r>
                      <a:endParaRPr lang="hu-H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hu-HU" sz="1600" b="1" dirty="0">
                          <a:effectLst/>
                        </a:rPr>
                        <a:t>2,5%</a:t>
                      </a:r>
                      <a:endParaRPr lang="hu-HU" sz="24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942017"/>
                  </a:ext>
                </a:extLst>
              </a:tr>
              <a:tr h="2677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hu-HU" sz="1600" kern="1200" dirty="0">
                          <a:effectLst/>
                        </a:rPr>
                        <a:t>Projekt-előkészítés</a:t>
                      </a:r>
                      <a:endParaRPr lang="hu-H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hu-HU" sz="1600" b="1" dirty="0">
                          <a:effectLst/>
                        </a:rPr>
                        <a:t>4,2%</a:t>
                      </a:r>
                      <a:endParaRPr lang="hu-HU" sz="24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2246548"/>
                  </a:ext>
                </a:extLst>
              </a:tr>
              <a:tr h="2677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hu-HU" sz="1600" kern="1200" dirty="0">
                          <a:effectLst/>
                        </a:rPr>
                        <a:t>Tájékoztatás, nyilvánosság biztosítás</a:t>
                      </a:r>
                      <a:endParaRPr lang="hu-H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hu-HU" sz="1600" b="1" dirty="0">
                          <a:effectLst/>
                        </a:rPr>
                        <a:t>0,5%</a:t>
                      </a:r>
                      <a:endParaRPr lang="hu-HU" sz="24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8386356"/>
                  </a:ext>
                </a:extLst>
              </a:tr>
              <a:tr h="2677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hu-HU" sz="1600" kern="1200" dirty="0">
                          <a:effectLst/>
                        </a:rPr>
                        <a:t>Általános (rezsi) költség</a:t>
                      </a:r>
                      <a:endParaRPr lang="hu-H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hu-HU" sz="1600" b="1" dirty="0">
                          <a:effectLst/>
                        </a:rPr>
                        <a:t>0,5 %</a:t>
                      </a:r>
                      <a:endParaRPr lang="hu-HU" sz="24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370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135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KÖLTSÉGVETÉS ÖSSZEÁLLÍTÁSA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5373000"/>
            <a:ext cx="3960000" cy="1485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0" y="1464238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349250" algn="just">
              <a:spcAft>
                <a:spcPts val="1200"/>
              </a:spcAft>
              <a:buFont typeface="+mj-lt"/>
              <a:buAutoNum type="arabicParenR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Időterv, tevékenység-ütemterv elkészítése</a:t>
            </a:r>
          </a:p>
          <a:p>
            <a:pPr marL="444500" indent="-349250" algn="just">
              <a:spcAft>
                <a:spcPts val="1200"/>
              </a:spcAft>
              <a:buFont typeface="+mj-lt"/>
              <a:buAutoNum type="arabicParenR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felvázolt tevékenységhez igényeket rendelünk. Pl. 2 fő szakember, 3 rendezvénysátor, stb. Meghatározni, hogy mely tevékenységet milyen formában kívánjuk ellátni. Pl. munkaviszony keretében, megbízással, stb. </a:t>
            </a:r>
          </a:p>
          <a:p>
            <a:pPr marL="444500" indent="-349250" algn="just">
              <a:spcAft>
                <a:spcPts val="1200"/>
              </a:spcAft>
              <a:buFont typeface="+mj-lt"/>
              <a:buAutoNum type="arabicParenR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Árajánlatot kérünk a megfogalmazott igényekre</a:t>
            </a:r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49250" algn="just">
              <a:spcAft>
                <a:spcPts val="1200"/>
              </a:spcAft>
              <a:buFont typeface="+mj-lt"/>
              <a:buAutoNum type="arabicParenR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Elkészítjük a részletes költségvetési tervet. (Költségkorlátoknak való megfelelés ellenőrzése)</a:t>
            </a:r>
          </a:p>
          <a:p>
            <a:pPr marL="444500" indent="-349250" algn="just">
              <a:spcAft>
                <a:spcPts val="1200"/>
              </a:spcAft>
              <a:buFont typeface="+mj-lt"/>
              <a:buAutoNum type="arabicParenR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Megvizsgáljuk, hogy az elkészített költségvetés alapján a felhívás 5.6. pontja szerint mihez kell benyújtani az árajánlatot/alátámasztó dokumentumot.</a:t>
            </a:r>
          </a:p>
          <a:p>
            <a:pPr marL="444500" indent="-349250" algn="just">
              <a:spcAft>
                <a:spcPts val="1200"/>
              </a:spcAft>
              <a:buFont typeface="+mj-lt"/>
              <a:buAutoNum type="arabicParenR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Költségvetés átvezetése a pályázati formadokumentumba.</a:t>
            </a:r>
          </a:p>
        </p:txBody>
      </p:sp>
    </p:spTree>
    <p:extLst>
      <p:ext uri="{BB962C8B-B14F-4D97-AF65-F5344CB8AC3E}">
        <p14:creationId xmlns:p14="http://schemas.microsoft.com/office/powerpoint/2010/main" val="4048462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Vegyük FIGYELEMBE AZ ALÁBBIAKAT: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5373000"/>
            <a:ext cx="3960000" cy="1485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0" y="1464238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Nagyrendezvény – maximum 1 alkalom/pályázat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/>
              <a:t>TOP-7.1.1-16-H-065-3.1)</a:t>
            </a:r>
          </a:p>
          <a:p>
            <a:pPr marL="38100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Egészségügyi állapotfelmérés kizárólag valamely program kísérő tevékenysége lehet, önmagában programként nem támogatható. Ennek megfelelően az adott program költségének </a:t>
            </a:r>
            <a:r>
              <a:rPr lang="hu-HU" b="1" dirty="0">
                <a:solidFill>
                  <a:srgbClr val="24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10%-a </a:t>
            </a: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számolható el egészségügyi állapotfelmérésekre vagy azzal kapcsolatos tevékenységre. (TOP-7.1.1-16-H-065-3.1)</a:t>
            </a:r>
          </a:p>
          <a:p>
            <a:pPr marL="38100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Nem elszámolható (</a:t>
            </a:r>
            <a:r>
              <a:rPr lang="hu-HU" dirty="0"/>
              <a:t>TOP-7.1.1-16-H-065-3.1)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 indent="-285750" algn="just">
              <a:buFont typeface="Courier New" panose="02070309020205020404" pitchFamily="49" charset="0"/>
              <a:buChar char="o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társadalombiztosításból finanszírozott népegészségügyi szűrővizsgálatok vagy az egészségügyi alapellátás betegség-megelőzési, életkorhoz kötött szűrési (51/1997 NM. rendelet) tevékenységének finanszírozása;</a:t>
            </a:r>
          </a:p>
          <a:p>
            <a:pPr lvl="2" indent="-285750" algn="just">
              <a:buFont typeface="Courier New" panose="02070309020205020404" pitchFamily="49" charset="0"/>
              <a:buChar char="o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Extrém sportok finanszírozására </a:t>
            </a:r>
          </a:p>
          <a:p>
            <a:pPr marL="1347788" lvl="2" indent="-285750" algn="just">
              <a:buFont typeface="Wingdings" panose="05000000000000000000" pitchFamily="2" charset="2"/>
              <a:buChar char="v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Technikai sportok finanszírozására (különösen ilyen sporttevékenységnek minősül az autósport, a motorsport, és a repülősport)</a:t>
            </a:r>
          </a:p>
          <a:p>
            <a:pPr marL="1347788" indent="-285750" algn="just">
              <a:buFont typeface="Wingdings" panose="05000000000000000000" pitchFamily="2" charset="2"/>
              <a:buChar char="v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Versenysport finanszírozására</a:t>
            </a:r>
          </a:p>
        </p:txBody>
      </p:sp>
    </p:spTree>
    <p:extLst>
      <p:ext uri="{BB962C8B-B14F-4D97-AF65-F5344CB8AC3E}">
        <p14:creationId xmlns:p14="http://schemas.microsoft.com/office/powerpoint/2010/main" val="2666569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Időterv, tevékenység-ütemterv elkészítése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-32574" y="1342186"/>
            <a:ext cx="91765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Tevékenységek,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altevékenységek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megadása (pl. felhívás sorrendjében, vagy a tevékenységek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időbenisége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alapján)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Időbeni ütemezés hozzárendelése (ügyeljünk a likviditásra!)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Szakmai terv részeként beadandó 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Gantt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költségvetés elkészítésénél is ügyelni kell a tevékenységek elnevezésének következetes használatára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Példa: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4722"/>
            <a:ext cx="9036000" cy="24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70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IGÉNYEINK MEGFOGALMAZÁSA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5373000"/>
            <a:ext cx="3960000" cy="1485000"/>
          </a:xfrm>
          <a:prstGeom prst="rect">
            <a:avLst/>
          </a:prstGeom>
        </p:spPr>
      </p:pic>
      <p:sp>
        <p:nvSpPr>
          <p:cNvPr id="5" name="Jobbra nyíl 4"/>
          <p:cNvSpPr/>
          <p:nvPr/>
        </p:nvSpPr>
        <p:spPr>
          <a:xfrm>
            <a:off x="530534" y="4989469"/>
            <a:ext cx="72008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1529628" y="5017144"/>
            <a:ext cx="3096344" cy="926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hu-HU" sz="2800" dirty="0">
                <a:solidFill>
                  <a:schemeClr val="tx1"/>
                </a:solidFill>
              </a:rPr>
              <a:t>Ajánlatkérés</a:t>
            </a:r>
            <a:r>
              <a:rPr lang="hu-HU" sz="1600" b="0" i="1" cap="none" dirty="0">
                <a:solidFill>
                  <a:schemeClr val="tx1"/>
                </a:solidFill>
              </a:rPr>
              <a:t>(tartalmáról később)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47F5834-813C-4283-961A-3109823B8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628800"/>
            <a:ext cx="861009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1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94157"/>
            <a:ext cx="9144000" cy="553460"/>
          </a:xfrm>
        </p:spPr>
        <p:txBody>
          <a:bodyPr/>
          <a:lstStyle/>
          <a:p>
            <a:pPr algn="ctr"/>
            <a:r>
              <a:rPr lang="hu-HU" sz="2800" dirty="0"/>
              <a:t>FORRÁS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67530" y="1382514"/>
            <a:ext cx="87969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hu-HU" b="1" dirty="0">
                <a:solidFill>
                  <a:srgbClr val="24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Rendelkezésre álló forrás: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66 </a:t>
            </a:r>
            <a:r>
              <a:rPr lang="hu-HU" sz="1600" cap="all" dirty="0">
                <a:latin typeface="Arial" panose="020B0604020202020204" pitchFamily="34" charset="0"/>
                <a:cs typeface="Arial" panose="020B0604020202020204" pitchFamily="34" charset="0"/>
              </a:rPr>
              <a:t>millió </a:t>
            </a:r>
            <a:r>
              <a:rPr lang="hu-HU" sz="1600" cap="all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hu-HU" sz="16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cap="all" dirty="0">
                <a:solidFill>
                  <a:srgbClr val="24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(3.1)</a:t>
            </a:r>
            <a:endParaRPr lang="hu-HU" sz="1600" dirty="0">
              <a:solidFill>
                <a:srgbClr val="24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8000" algn="just">
              <a:tabLst>
                <a:tab pos="88900" algn="l"/>
              </a:tabLst>
            </a:pPr>
            <a:r>
              <a:rPr lang="hu-HU" sz="1600" cap="all" dirty="0">
                <a:latin typeface="Arial" panose="020B0604020202020204" pitchFamily="34" charset="0"/>
                <a:cs typeface="Arial" panose="020B0604020202020204" pitchFamily="34" charset="0"/>
              </a:rPr>
              <a:t>57.113.855 Ft </a:t>
            </a:r>
            <a:r>
              <a:rPr lang="hu-HU" sz="1600" cap="all" dirty="0">
                <a:solidFill>
                  <a:srgbClr val="24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(3.2)</a:t>
            </a:r>
          </a:p>
          <a:p>
            <a:pPr marL="174625" lvl="1" indent="-174625" algn="ctr"/>
            <a:endParaRPr lang="hu-HU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algn="just"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hu-HU" b="1" dirty="0">
                <a:solidFill>
                  <a:srgbClr val="24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Igényelhető támogatás: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Min. 500.000 Ft – Max. 10.000.000 Ft </a:t>
            </a:r>
            <a:r>
              <a:rPr lang="hu-HU" sz="1600" cap="all" dirty="0">
                <a:solidFill>
                  <a:srgbClr val="24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(3.1)</a:t>
            </a:r>
          </a:p>
          <a:p>
            <a:pPr marL="3224213" algn="just">
              <a:tabLst>
                <a:tab pos="88900" algn="l"/>
              </a:tabLst>
            </a:pPr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5 millió Ft feletti elszámolható költségű projekteknél kötelező bevonni minimum 1 konzorciumi partnert, akinek kötelezően egy másik szférát  kell képviselnie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civil,  vállalkozói, vagy közszféra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782888" algn="just">
              <a:tabLst>
                <a:tab pos="88900" algn="l"/>
              </a:tabLst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Min. 500.000 Ft – Max. 7.000.000 Ft </a:t>
            </a:r>
            <a:r>
              <a:rPr lang="hu-HU" sz="1600" cap="all" dirty="0">
                <a:solidFill>
                  <a:srgbClr val="24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(3.2)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1" indent="-174625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24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Támogatási intenzitás: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</a:p>
          <a:p>
            <a:pPr marL="174625" lvl="1" indent="-174625">
              <a:buFont typeface="Arial" panose="020B0604020202020204" pitchFamily="34" charset="0"/>
              <a:buChar char="•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1" indent="-174625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24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Előleg:</a:t>
            </a:r>
          </a:p>
          <a:p>
            <a:pPr marL="712788" lvl="6" indent="-285750" algn="just" defTabSz="357188">
              <a:buFont typeface="Courier New" panose="02070309020205020404" pitchFamily="49" charset="0"/>
              <a:buChar char="o"/>
              <a:tabLst>
                <a:tab pos="0" algn="r"/>
              </a:tabLst>
            </a:pPr>
            <a:r>
              <a:rPr lang="hu-HU" b="1" dirty="0"/>
              <a:t>25 %,</a:t>
            </a:r>
            <a:r>
              <a:rPr lang="hu-HU" dirty="0"/>
              <a:t>  természetes személy, mikro-, kis- és középvállalkozás, civil szervezet, egyházi jogi személy, nonprofit gazdasági társaság kedvezményezett esetén</a:t>
            </a:r>
          </a:p>
          <a:p>
            <a:pPr marL="712788" lvl="6" indent="-285750" algn="just" defTabSz="357188">
              <a:buFont typeface="Courier New" panose="02070309020205020404" pitchFamily="49" charset="0"/>
              <a:buChar char="o"/>
              <a:tabLst>
                <a:tab pos="0" algn="r"/>
              </a:tabLst>
            </a:pPr>
            <a:endParaRPr lang="hu-HU" dirty="0"/>
          </a:p>
          <a:p>
            <a:pPr marL="712788" lvl="6" indent="-285750" algn="just" defTabSz="357188">
              <a:buFont typeface="Courier New" panose="02070309020205020404" pitchFamily="49" charset="0"/>
              <a:buChar char="o"/>
              <a:tabLst>
                <a:tab pos="0" algn="r"/>
              </a:tabLst>
            </a:pPr>
            <a:r>
              <a:rPr lang="hu-HU" b="1" dirty="0"/>
              <a:t>100 %</a:t>
            </a:r>
            <a:r>
              <a:rPr lang="hu-HU" dirty="0"/>
              <a:t>,  központi, helyi önkormányzati vagy köztestületi költségvetési szerv, közvetlen vagy közvetett többségi állami tulajdonban álló gazdasági társaság, helyi önkormányzat, önkormányzati társulás, köztestület vagy közalapítvány kedvezményezett esetén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Ajánlatok feldolgozása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-16000" y="1364724"/>
            <a:ext cx="90017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spcAft>
                <a:spcPts val="1200"/>
              </a:spcAft>
            </a:pPr>
            <a:r>
              <a:rPr lang="hu-HU" b="1" dirty="0">
                <a:solidFill>
                  <a:srgbClr val="24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Beérkezett ajánlatok „feldolgozása” a költségvetéshez.</a:t>
            </a:r>
          </a:p>
          <a:p>
            <a:pPr marL="444500" indent="-349250">
              <a:spcAft>
                <a:spcPts val="1200"/>
              </a:spcAft>
            </a:pPr>
            <a:r>
              <a:rPr lang="hu-HU" b="1" u="sng" dirty="0">
                <a:solidFill>
                  <a:srgbClr val="24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Ügyeljünk az alábbiakra:</a:t>
            </a:r>
          </a:p>
          <a:p>
            <a:pPr marL="268288" indent="-17303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lesz a jogviszony? Munkaviszony, magánszeméllyel kötött megbízás, vállalkozóval kötött megbízás…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Áfa hány %-os az ajánlatban? </a:t>
            </a:r>
            <a:b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Átcsoportosítás áfáról nettó sorra – nem lehetséges </a:t>
            </a: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(272/2014-es </a:t>
            </a:r>
            <a:r>
              <a:rPr lang="hu-H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korm.r</a:t>
            </a: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68.3.)</a:t>
            </a:r>
          </a:p>
          <a:p>
            <a:pPr marL="268288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Nettó sorról áfára átcsoportosítás lehetséges (indokolt esetben)</a:t>
            </a:r>
          </a:p>
        </p:txBody>
      </p:sp>
      <p:graphicFrame>
        <p:nvGraphicFramePr>
          <p:cNvPr id="7" name="Tartalom helye 3"/>
          <p:cNvGraphicFramePr>
            <a:graphicFrameLocks/>
          </p:cNvGraphicFramePr>
          <p:nvPr>
            <p:extLst/>
          </p:nvPr>
        </p:nvGraphicFramePr>
        <p:xfrm>
          <a:off x="213488" y="4138262"/>
          <a:ext cx="8772232" cy="260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8229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KÖLTSÉGVETÉS ÖSSZEÁLLÍTÁSA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4"/>
          <a:srcRect t="27360" r="38378" b="34250"/>
          <a:stretch/>
        </p:blipFill>
        <p:spPr>
          <a:xfrm>
            <a:off x="208607" y="1323349"/>
            <a:ext cx="8017743" cy="2808312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5"/>
          <a:srcRect t="37204" r="38016" b="36219"/>
          <a:stretch/>
        </p:blipFill>
        <p:spPr>
          <a:xfrm>
            <a:off x="208607" y="4370834"/>
            <a:ext cx="8064897" cy="1944216"/>
          </a:xfrm>
          <a:prstGeom prst="rect">
            <a:avLst/>
          </a:prstGeom>
        </p:spPr>
      </p:pic>
      <p:sp>
        <p:nvSpPr>
          <p:cNvPr id="18" name="Ellipszis 17"/>
          <p:cNvSpPr/>
          <p:nvPr/>
        </p:nvSpPr>
        <p:spPr>
          <a:xfrm>
            <a:off x="5929534" y="990755"/>
            <a:ext cx="2520280" cy="115212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179512" y="2736215"/>
            <a:ext cx="2520280" cy="115212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1835696" y="5468741"/>
            <a:ext cx="1296144" cy="846309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779913" y="6371071"/>
            <a:ext cx="6046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349250">
              <a:spcAft>
                <a:spcPts val="1200"/>
              </a:spcAft>
            </a:pPr>
            <a:r>
              <a:rPr lang="hu-HU" sz="2400" b="1" dirty="0">
                <a:solidFill>
                  <a:srgbClr val="24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Költségvetési korlátok vizsgálata!!!</a:t>
            </a:r>
          </a:p>
        </p:txBody>
      </p:sp>
    </p:spTree>
    <p:extLst>
      <p:ext uri="{BB962C8B-B14F-4D97-AF65-F5344CB8AC3E}">
        <p14:creationId xmlns:p14="http://schemas.microsoft.com/office/powerpoint/2010/main" val="911941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KÖLTSÉGVETÉS ÖSSZEÁLLÍTÁSA (2)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21970" y="1340768"/>
            <a:ext cx="86183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Finanszírozás:</a:t>
            </a:r>
          </a:p>
          <a:p>
            <a:pPr marL="1076325" indent="-285750">
              <a:buFont typeface="Courier New" panose="02070309020205020404" pitchFamily="49" charset="0"/>
              <a:buChar char="o"/>
            </a:pPr>
            <a:r>
              <a:rPr lang="hu-HU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Utófinanszírozás</a:t>
            </a:r>
          </a:p>
          <a:p>
            <a:pPr marL="1076325" indent="-285750"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Szállítói finanszírozás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Beszerzés típusa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76325" indent="-285750">
              <a:buFont typeface="Courier New" panose="02070309020205020404" pitchFamily="49" charset="0"/>
              <a:buChar char="o"/>
            </a:pPr>
            <a:r>
              <a:rPr lang="hu-HU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teljesítés</a:t>
            </a:r>
          </a:p>
          <a:p>
            <a:pPr marL="1076325" indent="-285750"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Közbeszerzés</a:t>
            </a:r>
          </a:p>
          <a:p>
            <a:pPr marL="1076325" indent="-285750">
              <a:buFont typeface="Courier New" panose="02070309020205020404" pitchFamily="49" charset="0"/>
              <a:buChar char="o"/>
            </a:pPr>
            <a:r>
              <a:rPr lang="hu-HU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Beszerzés</a:t>
            </a:r>
          </a:p>
          <a:p>
            <a:pPr marL="790575"/>
            <a:endParaRPr lang="hu-HU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Állami támogatás kategória (Felhívás 3.2. pontja határozza meg)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76325" indent="-285750" algn="just">
              <a:buFont typeface="Courier New" panose="02070309020205020404" pitchFamily="49" charset="0"/>
              <a:buChar char="o"/>
            </a:pPr>
            <a:r>
              <a:rPr lang="hu-HU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minősül állami támogatásnak</a:t>
            </a:r>
            <a:r>
              <a:rPr lang="hu-H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Minden tevékenysége, kivéve támogatási kérelem benyújtását megelőzően a projekt előkészítésével kapcsolatban felmerült költség)</a:t>
            </a:r>
            <a:endParaRPr lang="hu-HU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285750" algn="just">
              <a:buFont typeface="Courier New" panose="02070309020205020404" pitchFamily="49" charset="0"/>
              <a:buChar char="o"/>
            </a:pPr>
            <a:r>
              <a:rPr lang="hu-HU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Csekély összegű támogatás</a:t>
            </a: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A támogatási kérelem benyújtását megelőzően a projekt előkészítésével kapcsolatban felmerült költség)</a:t>
            </a:r>
          </a:p>
          <a:p>
            <a:pPr marL="790575"/>
            <a:endParaRPr lang="hu-HU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AD4BCAB-C914-493D-A611-8EC4FCF905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260648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95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KÖLTSÉGVETÉS ÖSSZEÁLLÍTÁSA (3)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5373000"/>
            <a:ext cx="3960000" cy="1485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0" y="126876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349250">
              <a:spcAft>
                <a:spcPts val="1200"/>
              </a:spcAft>
            </a:pPr>
            <a:r>
              <a:rPr lang="hu-HU" b="1" dirty="0">
                <a:solidFill>
                  <a:srgbClr val="24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Költségvetés átvezetése a pályázati formadokumentumba.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07505" y="1638092"/>
            <a:ext cx="51845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Részletezés cellában meg kell adni:</a:t>
            </a:r>
          </a:p>
          <a:p>
            <a:pPr marL="541338" indent="-187325" defTabSz="179388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 tevékenységhez kapcsolódik a költség</a:t>
            </a:r>
          </a:p>
          <a:p>
            <a:pPr marL="541338" indent="-187325" defTabSz="179388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egységár</a:t>
            </a:r>
          </a:p>
          <a:p>
            <a:pPr marL="541338" indent="-187325" defTabSz="179388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mennyiségi egység</a:t>
            </a:r>
          </a:p>
          <a:p>
            <a:pPr marL="541338" indent="-187325" defTabSz="179388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költség</a:t>
            </a:r>
          </a:p>
          <a:p>
            <a:pPr marL="541338" indent="-187325" defTabSz="179388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 tartalmaz elszámolható és nem elszámolható részt is, akkor annak részletezése</a:t>
            </a:r>
          </a:p>
          <a:p>
            <a:pPr marL="541338" indent="-187325" defTabSz="179388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számítás módja</a:t>
            </a:r>
          </a:p>
          <a:p>
            <a:pPr marL="541338" indent="-187325" defTabSz="179388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foglalkoztatás esetén meg kell nevezni a jogviszonyt is (pl. munkaviszony; vagy megbízási szerződés keretében)</a:t>
            </a:r>
          </a:p>
          <a:p>
            <a:pPr marL="900113" indent="-285750">
              <a:buFont typeface="Arial" panose="020B0604020202020204" pitchFamily="34" charset="0"/>
              <a:buChar char="•"/>
            </a:pPr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Pl. </a:t>
            </a: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Projektmenedzser alkalmazása a projekt ideje alatt vállalkozóval kötött megbízási jogviszony keretében (12 hó) havi 12.500 Ft + 0 Ft áfa díjjal, mely összesen 150.000 Ft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ABC262D-1A7E-483A-A9D4-FF59B26150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C8F2FF"/>
              </a:clrFrom>
              <a:clrTo>
                <a:srgbClr val="C8F2FF">
                  <a:alpha val="0"/>
                </a:srgbClr>
              </a:clrTo>
            </a:clrChange>
          </a:blip>
          <a:stretch>
            <a:fillRect/>
          </a:stretch>
        </p:blipFill>
        <p:spPr>
          <a:xfrm rot="451188">
            <a:off x="5706326" y="1538820"/>
            <a:ext cx="3239623" cy="323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54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KÖLTSÉGVETÉS ÖSSZEÁLLÍTÁSA (4)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126876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349250" algn="ctr">
              <a:spcAft>
                <a:spcPts val="1200"/>
              </a:spcAft>
            </a:pPr>
            <a:r>
              <a:rPr lang="hu-HU" b="1" dirty="0">
                <a:solidFill>
                  <a:srgbClr val="24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Költségvetés átvezetése a pályázati formadokumentumba.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/>
          <a:srcRect l="27863" t="31297" r="25648" b="46063"/>
          <a:stretch/>
        </p:blipFill>
        <p:spPr>
          <a:xfrm>
            <a:off x="1835696" y="5161141"/>
            <a:ext cx="6048673" cy="1656184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20609" y="1660158"/>
            <a:ext cx="198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Költségvetés </a:t>
            </a:r>
            <a:r>
              <a:rPr lang="hu-HU" b="1" dirty="0" err="1"/>
              <a:t>excel</a:t>
            </a:r>
            <a:r>
              <a:rPr lang="hu-HU" b="1" dirty="0"/>
              <a:t>: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125793" y="5324522"/>
            <a:ext cx="9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Adatlap: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" y="2110440"/>
            <a:ext cx="9000000" cy="2969750"/>
          </a:xfrm>
          <a:prstGeom prst="rect">
            <a:avLst/>
          </a:prstGeom>
        </p:spPr>
      </p:pic>
      <p:cxnSp>
        <p:nvCxnSpPr>
          <p:cNvPr id="23" name="Egyenes összekötő nyíllal 22"/>
          <p:cNvCxnSpPr/>
          <p:nvPr/>
        </p:nvCxnSpPr>
        <p:spPr>
          <a:xfrm>
            <a:off x="1905869" y="4237892"/>
            <a:ext cx="432048" cy="13146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624231" y="4379208"/>
            <a:ext cx="3684542" cy="11299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>
            <a:off x="1337283" y="4319876"/>
            <a:ext cx="3684542" cy="11299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4059909" y="4194542"/>
            <a:ext cx="2056536" cy="13146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4491970" y="4125796"/>
            <a:ext cx="2528302" cy="1383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800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3137" y="8000"/>
            <a:ext cx="9144000" cy="1260760"/>
          </a:xfrm>
        </p:spPr>
        <p:txBody>
          <a:bodyPr/>
          <a:lstStyle/>
          <a:p>
            <a:pPr algn="ctr"/>
            <a:r>
              <a:rPr lang="hu-HU" sz="2800" dirty="0"/>
              <a:t>Költségek alátámasztása </a:t>
            </a:r>
            <a:br>
              <a:rPr lang="hu-HU" sz="2800" dirty="0"/>
            </a:br>
            <a:r>
              <a:rPr lang="hu-HU" sz="2000" dirty="0"/>
              <a:t>(támogatási Kérelem benyújtásakor)</a:t>
            </a:r>
            <a:br>
              <a:rPr lang="hu-HU" sz="2800" dirty="0"/>
            </a:br>
            <a:r>
              <a:rPr lang="hu-HU" sz="2800" cap="small" dirty="0"/>
              <a:t>mely esetben kell?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-3708920" y="4797152"/>
            <a:ext cx="8533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271463" algn="just">
              <a:buFont typeface="Courier New" panose="02070309020205020404" pitchFamily="49" charset="0"/>
              <a:buChar char="o"/>
            </a:pPr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271463" algn="just">
              <a:buFont typeface="Courier New" panose="02070309020205020404" pitchFamily="49" charset="0"/>
              <a:buChar char="o"/>
            </a:pPr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6"/>
          <a:stretch/>
        </p:blipFill>
        <p:spPr>
          <a:xfrm>
            <a:off x="4685" y="1412776"/>
            <a:ext cx="9144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1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Piaci ár alátámasztása</a:t>
            </a:r>
            <a:br>
              <a:rPr lang="hu-HU" sz="2800" dirty="0"/>
            </a:br>
            <a:r>
              <a:rPr lang="hu-HU" sz="2800" dirty="0"/>
              <a:t>Miként?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-3708920" y="4797152"/>
            <a:ext cx="8533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271463" algn="just">
              <a:buFont typeface="Courier New" panose="02070309020205020404" pitchFamily="49" charset="0"/>
              <a:buChar char="o"/>
            </a:pPr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271463" algn="just">
              <a:buFont typeface="Courier New" panose="02070309020205020404" pitchFamily="49" charset="0"/>
              <a:buChar char="o"/>
            </a:pPr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375023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hu-HU" sz="19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1 (független) ajánlatot a támogatási kérelemmel együtt </a:t>
            </a:r>
            <a:r>
              <a:rPr lang="hu-H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kell nyújtani minden költségtételre.</a:t>
            </a:r>
          </a:p>
          <a:p>
            <a:pPr marL="265113" algn="just"/>
            <a:r>
              <a:rPr lang="hu-H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Kivétel: 3 millió Ft feletti projektek esetén a 300.000 Ft alatti beszerzések. Az árajánlatok benyújtása nem kötelező, de helyszíni ellenőrzés keretében ellenőrizhető.</a:t>
            </a:r>
          </a:p>
          <a:p>
            <a:pPr marL="265113" algn="just"/>
            <a:endParaRPr lang="hu-HU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 jellegű ráfordítások esetén kötelező a támogatási kérelemhez: kérelem benyújtását megelőző évre vonatkozó </a:t>
            </a:r>
            <a:r>
              <a:rPr lang="hu-HU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bérkartonok v. egy nyilatkozat  </a:t>
            </a:r>
            <a:r>
              <a:rPr lang="hu-H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érintett időszak szem. </a:t>
            </a:r>
            <a:r>
              <a:rPr lang="hu-HU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jell</a:t>
            </a:r>
            <a:r>
              <a:rPr lang="hu-H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ráfordításainak értékéről. (Célfeladat esetén a juttatás nem haladhatja meg az adott munkavállaló havi bérét/illetményét.)</a:t>
            </a: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endParaRPr lang="hu-HU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Eszközök esetén </a:t>
            </a:r>
            <a:r>
              <a:rPr lang="hu-HU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honlap képernyőkép</a:t>
            </a:r>
            <a:r>
              <a:rPr lang="hu-H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ének mentésével is igazolható a piaci ár.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Szakértői, tanácsadási díjak egységárának megalapozására </a:t>
            </a:r>
            <a:r>
              <a:rPr lang="hu-HU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független statisztika, kimutatás </a:t>
            </a:r>
            <a:r>
              <a:rPr lang="hu-H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(pl. KSH adatok, kamarai díjszabás) is alkalmas.</a:t>
            </a:r>
          </a:p>
          <a:p>
            <a:pPr algn="just"/>
            <a:endParaRPr lang="hu-HU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építési (kivitelezési) költségek elszámolásához előírt, hogy az elszámolandó költségek mellé azok építőipari normagyűjtemény-kódja is feltüntetésre kerüljön.</a:t>
            </a:r>
          </a:p>
        </p:txBody>
      </p:sp>
    </p:spTree>
    <p:extLst>
      <p:ext uri="{BB962C8B-B14F-4D97-AF65-F5344CB8AC3E}">
        <p14:creationId xmlns:p14="http://schemas.microsoft.com/office/powerpoint/2010/main" val="775470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PIACI ÁR ALÁTÁMASZTÁSA (2)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5373000"/>
            <a:ext cx="3960000" cy="1485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-72008" y="1628800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268288" algn="just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alátámasztó dokumentumok nem lehetnek a szerződés aláírásának dátumához képest 6 hónapnál régebbiek. </a:t>
            </a:r>
          </a:p>
          <a:p>
            <a:pPr marL="363538" indent="-268288" algn="just">
              <a:buFont typeface="Arial" panose="020B0604020202020204" pitchFamily="34" charset="0"/>
              <a:buChar char="•"/>
            </a:pPr>
            <a:endParaRPr lang="hu-H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268288" algn="just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megvalósítás során az elszámolásnak feltétele a piaci ár igazolása.  A piaci ár igazolásához szükséges ajánlatkérést, beérkezést dokumentálni kell. </a:t>
            </a: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(Ennek feltételei nem azonosak a támogatási kérelem benyújtásához szükséges piaci ár igazolással)</a:t>
            </a:r>
            <a:endParaRPr lang="hu-H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" algn="just"/>
            <a:endParaRPr lang="hu-H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E187E0E-B3D2-49D0-8627-3E5C5FAC613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BCD2"/>
              </a:clrFrom>
              <a:clrTo>
                <a:srgbClr val="00BCD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594392"/>
            <a:ext cx="4944321" cy="28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76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További elvárások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5373000"/>
            <a:ext cx="3960000" cy="1485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79512" y="1525793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Elkülönített könyvelés vezetése a projektről.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Mérföldkő dátumát követő 15 napon belül kifizetés kérelem benyújtása kötelező.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(Benyújtandó dokumentumok: 272/2014 (XI.5.) Kormányrendelet 4. és 6. melléklete alapján)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szakmai beszámolóban ki kell térni a pénzügyi előrehaladásra 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Mérföldkövek között időközi kifizetési kérelem nyújtható be, ha az abban igényelt támogatás összege meghaladja a megítélt támogatás 2%-át, de legalább a 200.000 Ft-ot.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Folyósítás feltétele (az előlegfolyósításé is) a köztartozás-mentesség igazolása.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b="1" dirty="0">
                <a:solidFill>
                  <a:srgbClr val="244A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Javasolt bejelentkezni a NAV köztartozásmentes adózói adatbázisába.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Elszámolni csak a ténylegesen felmerült és kifizetett (utófinanszírozás esetén) bizonylatokat lehet.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Az egyes költségek elszámolása alkalmával nem valósulhat meg kettős finanszírozás.</a:t>
            </a:r>
          </a:p>
          <a:p>
            <a:pPr algn="just"/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99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Elszámolhatósági időszak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-3708920" y="4797152"/>
            <a:ext cx="8533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271463" algn="just">
              <a:buFont typeface="Courier New" panose="02070309020205020404" pitchFamily="49" charset="0"/>
              <a:buChar char="o"/>
            </a:pPr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271463" algn="just">
              <a:buFont typeface="Courier New" panose="02070309020205020404" pitchFamily="49" charset="0"/>
              <a:buChar char="o"/>
            </a:pPr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5373000"/>
            <a:ext cx="3960000" cy="1485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25084" y="1412776"/>
            <a:ext cx="47884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Kezdete: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Előkészítési költségekre vonatkozóan: 2017.08.01-től felmerült költségek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Megvalósításra vonatkozó költségek a projekt fizikai kezdésének napjától merülhetnek fel.</a:t>
            </a:r>
          </a:p>
          <a:p>
            <a:pPr marL="261938" algn="just"/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 projekt megvalósítása csak a helyi támogatási kérelem benyújtását követő napon (saját felelősségre) kezdhető meg. </a:t>
            </a:r>
          </a:p>
          <a:p>
            <a:pPr algn="just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VÉGE: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projekt fizikai zárásának napja. (A fizikai zárás legkésőbb 2021.02.28.)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ZÁRÓ ELSZÁMOLÁS (pénzügyi zárás):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projekt fizikai befejezését követő 60 napon belül.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1966CA8-BD18-4D46-BF4E-41963455147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843043" y="1927931"/>
            <a:ext cx="4641913" cy="328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3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2267608"/>
            <a:ext cx="2133600" cy="214312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elvárások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5373000"/>
            <a:ext cx="3960000" cy="1485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24710" y="1305341"/>
            <a:ext cx="66795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Csak olyan költségek kerültek tervezésre, melyek </a:t>
            </a:r>
          </a:p>
          <a:p>
            <a:pPr marL="900113" indent="-285750" algn="just">
              <a:buFont typeface="Courier New" panose="02070309020205020404" pitchFamily="49" charset="0"/>
              <a:buChar char="o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projekt támogatható tevékenységeihez kapcsolódnak</a:t>
            </a:r>
          </a:p>
          <a:p>
            <a:pPr marL="900113" indent="-285750" algn="just">
              <a:buFont typeface="Courier New" panose="02070309020205020404" pitchFamily="49" charset="0"/>
              <a:buChar char="o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szerepelnek a felhívásban rögzített elszámolható költségek között</a:t>
            </a:r>
          </a:p>
          <a:p>
            <a:pPr marL="900113" indent="-285750" algn="just">
              <a:buFont typeface="Courier New" panose="02070309020205020404" pitchFamily="49" charset="0"/>
              <a:buChar char="o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megfelelnek az általános elszámolhatósági feltételeknek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konzorciumi tagok egymástól a projekt keretein belül anyagot, árut, szolgáltatást, eszközt, immateriális javakat nem vásárolhatnak.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657725" algn="r"/>
              </a:tabLst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Költségek a felhívásban megadott elvárások  szerint  alátámasztásra kerültek. (részletesen később)</a:t>
            </a:r>
          </a:p>
          <a:p>
            <a:pPr algn="just">
              <a:tabLst>
                <a:tab pos="4657725" algn="r"/>
              </a:tabLst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657725" algn="r"/>
              </a:tabLst>
            </a:pPr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272/2014. (XI.5.) Kormányrendelet 5. mellékletében szereplő elvárások figyelembe vétele kötelező.</a:t>
            </a:r>
          </a:p>
          <a:p>
            <a:pPr algn="just">
              <a:tabLst>
                <a:tab pos="4657725" algn="r"/>
              </a:tabLst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657725" algn="r"/>
              </a:tabLst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92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Költségvetés </a:t>
            </a:r>
            <a:r>
              <a:rPr lang="hu-HU" sz="2800" dirty="0" err="1"/>
              <a:t>benyújtáSA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5373000"/>
            <a:ext cx="3960000" cy="1485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-4896" y="1340768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Költségvetés benyújtási formája:</a:t>
            </a:r>
          </a:p>
          <a:p>
            <a:pPr marL="38100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Kiadott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excel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mellékletet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xls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(x) formátumban</a:t>
            </a:r>
          </a:p>
          <a:p>
            <a:pPr marL="38100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excel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„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Költségvetés_teljes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munkalapját kinyomtatva aláírva, és szkennelve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pdf-ben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</a:t>
            </a:r>
          </a:p>
          <a:p>
            <a:pPr marL="38100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excel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„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Költségvetés_részletezés_partner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…” munkalapját kinyomtatva és szkennelve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pdf-ben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</a:t>
            </a:r>
          </a:p>
          <a:p>
            <a:pPr marL="9525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1FEEE6B-2B2E-4F12-954C-B17CF1868E5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896" y="3749456"/>
            <a:ext cx="4662816" cy="310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22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clrChange>
              <a:clrFrom>
                <a:srgbClr val="414143"/>
              </a:clrFrom>
              <a:clrTo>
                <a:srgbClr val="41414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25144"/>
            <a:ext cx="3960440" cy="264029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187624" y="3380799"/>
            <a:ext cx="63096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Munkaszervezet: Kaposvári Városfejlesztési Nonprofit Kft.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7400 Kaposvár Fő u. 57. (16. iroda)</a:t>
            </a:r>
          </a:p>
          <a:p>
            <a:r>
              <a:rPr lang="hu-HU" sz="2000" b="1" dirty="0" err="1">
                <a:solidFill>
                  <a:schemeClr val="bg1"/>
                </a:solidFill>
              </a:rPr>
              <a:t>www.clldkaposvar.hu</a:t>
            </a:r>
            <a:endParaRPr lang="hu-HU" sz="2000" b="1" dirty="0">
              <a:solidFill>
                <a:schemeClr val="bg1"/>
              </a:solidFill>
            </a:endParaRPr>
          </a:p>
          <a:p>
            <a:r>
              <a:rPr lang="hu-HU" sz="2000" b="1" dirty="0" err="1">
                <a:solidFill>
                  <a:schemeClr val="bg1"/>
                </a:solidFill>
              </a:rPr>
              <a:t>clldkaposvar</a:t>
            </a:r>
            <a:r>
              <a:rPr lang="hu-HU" sz="2000" b="1" dirty="0">
                <a:solidFill>
                  <a:schemeClr val="bg1"/>
                </a:solidFill>
              </a:rPr>
              <a:t>@</a:t>
            </a:r>
            <a:r>
              <a:rPr lang="hu-HU" sz="2000" b="1" dirty="0" err="1">
                <a:solidFill>
                  <a:schemeClr val="bg1"/>
                </a:solidFill>
              </a:rPr>
              <a:t>kvf.hu</a:t>
            </a:r>
            <a:endParaRPr lang="hu-H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Elvárások (2)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5373000"/>
            <a:ext cx="3960000" cy="1485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0" y="3207755"/>
            <a:ext cx="8963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 algn="just">
              <a:spcAft>
                <a:spcPts val="1200"/>
              </a:spcAft>
            </a:pPr>
            <a:r>
              <a:rPr lang="hu-HU" sz="2000" b="1" dirty="0"/>
              <a:t>Tartalmi értékelési szempont:</a:t>
            </a:r>
          </a:p>
          <a:p>
            <a:pPr marL="95250" lvl="0" algn="just">
              <a:spcAft>
                <a:spcPts val="1200"/>
              </a:spcAft>
            </a:pPr>
            <a:r>
              <a:rPr lang="hu-HU" sz="2000" b="1" dirty="0"/>
              <a:t>Továbbá nem támogathatók azok a helyi támogatási kérelmek sem, amelyek esetében az alábbi szempontra adott pontszám nulla:</a:t>
            </a:r>
          </a:p>
          <a:p>
            <a:pPr marL="541338" lvl="0" algn="just">
              <a:spcAft>
                <a:spcPts val="1200"/>
              </a:spcAft>
            </a:pPr>
            <a:r>
              <a:rPr lang="hu-HU" sz="2000" dirty="0"/>
              <a:t>A fejlesztés költséghatékony módon valósul meg: a támogatási kérelemben szereplő költségek meghatározása körültekintően, az aktuális piaci árak figyelembevételével történt, amelyet a támogatást igénylő a kérelemben alátámasztott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218F6F0-8280-4E9B-B482-37E37CE0C6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47127">
            <a:off x="5584016" y="1163356"/>
            <a:ext cx="3509010" cy="210693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5D467B95-1DCC-4F05-BA75-52211C254DD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89245">
            <a:off x="1787372" y="5261683"/>
            <a:ext cx="3076872" cy="1896890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5DF49BAF-810F-4B76-A11C-2DB4498CEDA3}"/>
              </a:ext>
            </a:extLst>
          </p:cNvPr>
          <p:cNvSpPr txBox="1"/>
          <p:nvPr/>
        </p:nvSpPr>
        <p:spPr>
          <a:xfrm>
            <a:off x="-94760" y="1233852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lvl="0" algn="just">
              <a:spcAft>
                <a:spcPts val="1200"/>
              </a:spcAft>
            </a:pPr>
            <a:r>
              <a:rPr lang="hu-HU" sz="2000" b="1" dirty="0"/>
              <a:t>Jogosultsági szempont:</a:t>
            </a:r>
          </a:p>
          <a:p>
            <a:pPr marL="354013" algn="just">
              <a:spcAft>
                <a:spcPts val="1200"/>
              </a:spcAft>
            </a:pPr>
            <a:r>
              <a:rPr lang="hu-HU" sz="2000" dirty="0"/>
              <a:t>A jelen felhívásban rögzített minimálisan kötelező elvárásainak, szakmai feltételeinek teljesülése </a:t>
            </a:r>
            <a:r>
              <a:rPr lang="hu-HU" sz="2000" b="1" dirty="0">
                <a:sym typeface="Wingdings" panose="05000000000000000000" pitchFamily="2" charset="2"/>
              </a:rPr>
              <a:t> A költségvetésnek a költségvetési korlátoknak meg kell felelnie.</a:t>
            </a:r>
            <a:endParaRPr lang="hu-HU" sz="2000" b="1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22078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Elszámolható költségek (1)</a:t>
            </a:r>
          </a:p>
        </p:txBody>
      </p: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171B1134-8C28-4EAE-9201-B9FBAB541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218265"/>
              </p:ext>
            </p:extLst>
          </p:nvPr>
        </p:nvGraphicFramePr>
        <p:xfrm>
          <a:off x="0" y="758904"/>
          <a:ext cx="9144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452">
                  <a:extLst>
                    <a:ext uri="{9D8B030D-6E8A-4147-A177-3AD203B41FA5}">
                      <a16:colId xmlns:a16="http://schemas.microsoft.com/office/drawing/2014/main" val="150344240"/>
                    </a:ext>
                  </a:extLst>
                </a:gridCol>
                <a:gridCol w="4996548">
                  <a:extLst>
                    <a:ext uri="{9D8B030D-6E8A-4147-A177-3AD203B41FA5}">
                      <a16:colId xmlns:a16="http://schemas.microsoft.com/office/drawing/2014/main" val="4330504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u-HU" sz="24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Projektelőkészítés költségei </a:t>
                      </a:r>
                      <a:r>
                        <a:rPr lang="hu-HU" sz="18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(Saját teljesítésben is elvégezhető)</a:t>
                      </a:r>
                      <a:endParaRPr lang="hu-HU" sz="2000" u="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73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TOP-7.1.1-16-H-065-3.1 (ESZA)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TOP-7.1.1-16-H-065-3.2 (ERFA)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733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u-HU" u="sng" dirty="0"/>
                        <a:t>Előzetes tanulmányok, engedélyezési dokumentumok költsége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dirty="0"/>
                        <a:t>szükségletfelmérés, előzetes igényfelmérés, célcsoport elemzése, piackutatás, helyzetfeltárás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dirty="0"/>
                        <a:t>társadalmi partnerek, érintettek bevonásával kapcsolatos költségek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dirty="0"/>
                        <a:t>Szakmai terv készítése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u="sng" dirty="0"/>
                        <a:t>Előzetes tanulmányok, engedélyezési dokumentumok költsége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dirty="0"/>
                        <a:t>Szakmai Terv készítése </a:t>
                      </a:r>
                      <a:r>
                        <a:rPr lang="hu-HU" sz="1600" i="1" dirty="0"/>
                        <a:t>(Szakmai tervet kiegészítő dokumentum költsége is itt számolható el)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dirty="0"/>
                        <a:t>Műszaki tervek, kiviteli és tendertervek, ezek hatósági díja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dirty="0"/>
                        <a:t>szükségletfelmérés, előzetes igényfelmérés, célcsoport elemzése, piackutatás, helyzetfeltárás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u="sng" dirty="0"/>
                        <a:t>Egyéb projektelőkészítéshez kapcsolódó költség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dirty="0"/>
                        <a:t>előkészítéshez 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kapcsolódó</a:t>
                      </a:r>
                      <a:r>
                        <a:rPr lang="hu-HU" dirty="0"/>
                        <a:t> egyéb szakértői tanácsadás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135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Projektelőkészítési </a:t>
                      </a:r>
                      <a:r>
                        <a:rPr lang="hu-HU" dirty="0" err="1"/>
                        <a:t>ktg</a:t>
                      </a:r>
                      <a:r>
                        <a:rPr lang="hu-HU" dirty="0"/>
                        <a:t>.: az elszámolható </a:t>
                      </a:r>
                      <a:r>
                        <a:rPr lang="hu-HU" dirty="0" err="1"/>
                        <a:t>ktg</a:t>
                      </a:r>
                      <a:r>
                        <a:rPr lang="hu-HU" dirty="0"/>
                        <a:t>. </a:t>
                      </a:r>
                      <a:r>
                        <a:rPr lang="hu-HU" b="1" dirty="0" err="1">
                          <a:solidFill>
                            <a:srgbClr val="244AAD"/>
                          </a:solidFill>
                        </a:rPr>
                        <a:t>max</a:t>
                      </a:r>
                      <a:r>
                        <a:rPr lang="hu-HU" b="1" dirty="0">
                          <a:solidFill>
                            <a:srgbClr val="244AAD"/>
                          </a:solidFill>
                        </a:rPr>
                        <a:t>. 1%-a, és</a:t>
                      </a:r>
                    </a:p>
                    <a:p>
                      <a:r>
                        <a:rPr lang="hu-HU" dirty="0"/>
                        <a:t>Szakmai terv – </a:t>
                      </a:r>
                      <a:r>
                        <a:rPr lang="hu-HU" dirty="0" err="1"/>
                        <a:t>max</a:t>
                      </a:r>
                      <a:r>
                        <a:rPr lang="hu-HU" dirty="0"/>
                        <a:t>. 70.000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Projektelőkészítési </a:t>
                      </a:r>
                      <a:r>
                        <a:rPr lang="hu-HU" dirty="0" err="1"/>
                        <a:t>ktg</a:t>
                      </a:r>
                      <a:r>
                        <a:rPr lang="hu-HU" dirty="0"/>
                        <a:t>.: az elszámolható </a:t>
                      </a:r>
                      <a:r>
                        <a:rPr lang="hu-HU" dirty="0" err="1"/>
                        <a:t>ktg</a:t>
                      </a:r>
                      <a:r>
                        <a:rPr lang="hu-HU" dirty="0"/>
                        <a:t>. </a:t>
                      </a:r>
                      <a:r>
                        <a:rPr lang="hu-HU" b="1" dirty="0" err="1">
                          <a:solidFill>
                            <a:srgbClr val="244AAD"/>
                          </a:solidFill>
                        </a:rPr>
                        <a:t>max</a:t>
                      </a:r>
                      <a:r>
                        <a:rPr lang="hu-HU" b="1" dirty="0">
                          <a:solidFill>
                            <a:srgbClr val="244AAD"/>
                          </a:solidFill>
                        </a:rPr>
                        <a:t>. 4,2%-a és</a:t>
                      </a:r>
                    </a:p>
                    <a:p>
                      <a:r>
                        <a:rPr lang="hu-HU" dirty="0"/>
                        <a:t>Szakmai terv – </a:t>
                      </a:r>
                      <a:r>
                        <a:rPr lang="hu-HU" dirty="0" err="1"/>
                        <a:t>max</a:t>
                      </a:r>
                      <a:r>
                        <a:rPr lang="hu-HU" dirty="0"/>
                        <a:t>. 70.000 Ft</a:t>
                      </a:r>
                    </a:p>
                    <a:p>
                      <a:r>
                        <a:rPr lang="hu-HU" dirty="0"/>
                        <a:t>Szakmai tervet kiegészítő dokumentum – </a:t>
                      </a:r>
                      <a:r>
                        <a:rPr lang="hu-HU" dirty="0" err="1"/>
                        <a:t>max</a:t>
                      </a:r>
                      <a:r>
                        <a:rPr lang="hu-HU" dirty="0"/>
                        <a:t>. 30.000 Ft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Szakmai terv csak azon pályázatok keretében számolható el, amelyek nem számolnak el Szakmai tervet a TOP-7.1.1-16-H-065-3.1 Felhívás keretében.</a:t>
                      </a:r>
                      <a:endParaRPr lang="hu-HU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28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78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Elszámolható költségek (2)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E14C2A68-F995-48FB-9C25-F74BEFAEE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268436"/>
              </p:ext>
            </p:extLst>
          </p:nvPr>
        </p:nvGraphicFramePr>
        <p:xfrm>
          <a:off x="0" y="1654440"/>
          <a:ext cx="9144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800">
                  <a:extLst>
                    <a:ext uri="{9D8B030D-6E8A-4147-A177-3AD203B41FA5}">
                      <a16:colId xmlns:a16="http://schemas.microsoft.com/office/drawing/2014/main" val="150344240"/>
                    </a:ext>
                  </a:extLst>
                </a:gridCol>
                <a:gridCol w="6372200">
                  <a:extLst>
                    <a:ext uri="{9D8B030D-6E8A-4147-A177-3AD203B41FA5}">
                      <a16:colId xmlns:a16="http://schemas.microsoft.com/office/drawing/2014/main" val="433050401"/>
                    </a:ext>
                  </a:extLst>
                </a:gridCol>
              </a:tblGrid>
              <a:tr h="324472">
                <a:tc gridSpan="2">
                  <a:txBody>
                    <a:bodyPr/>
                    <a:lstStyle/>
                    <a:p>
                      <a:pPr algn="ctr"/>
                      <a:r>
                        <a:rPr lang="hu-HU" sz="24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Beruházáshoz kapcsolódó költségek</a:t>
                      </a:r>
                      <a:endParaRPr lang="hu-HU" sz="2000" u="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73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TOP-7.1.1-16-H-065-3.1 (ESZA)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TOP-7.1.1-16-H-065-3.2 (ERFA)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733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u="sng" dirty="0"/>
                        <a:t>Építéshez kapcsolódó költségek </a:t>
                      </a:r>
                      <a:r>
                        <a:rPr lang="hu-HU" dirty="0"/>
                        <a:t>– átalakítás, bővítés, felújítás esetén beleértve az azbesztmentesítés költségeit 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dirty="0"/>
                        <a:t>építés bekerülési értéke, vagy ezen belül:</a:t>
                      </a:r>
                    </a:p>
                    <a:p>
                      <a:pPr marL="806450" indent="0"/>
                      <a:r>
                        <a:rPr lang="hu-HU" dirty="0"/>
                        <a:t>átalakítás (kialakítás is itt számolható el)</a:t>
                      </a:r>
                    </a:p>
                    <a:p>
                      <a:pPr marL="806450" indent="0"/>
                      <a:r>
                        <a:rPr lang="hu-HU" dirty="0"/>
                        <a:t>bővítés</a:t>
                      </a:r>
                    </a:p>
                    <a:p>
                      <a:pPr marL="806450" indent="0"/>
                      <a:r>
                        <a:rPr lang="hu-HU" dirty="0"/>
                        <a:t>felújítás</a:t>
                      </a:r>
                    </a:p>
                    <a:p>
                      <a:pPr marL="806450" indent="0"/>
                      <a:r>
                        <a:rPr lang="hu-HU" dirty="0"/>
                        <a:t>beüzemelési költségek</a:t>
                      </a:r>
                    </a:p>
                    <a:p>
                      <a:r>
                        <a:rPr lang="hu-HU" u="sng" dirty="0"/>
                        <a:t>Eszközbeszerzés költségei</a:t>
                      </a:r>
                    </a:p>
                    <a:p>
                      <a:r>
                        <a:rPr lang="hu-HU" u="sng" dirty="0"/>
                        <a:t>Immateriális javak beszerzésének költsége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135027"/>
                  </a:ext>
                </a:extLst>
              </a:tr>
            </a:tbl>
          </a:graphicData>
        </a:graphic>
      </p:graphicFrame>
      <p:pic>
        <p:nvPicPr>
          <p:cNvPr id="6" name="Kép 5">
            <a:extLst>
              <a:ext uri="{FF2B5EF4-FFF2-40B4-BE49-F238E27FC236}">
                <a16:creationId xmlns:a16="http://schemas.microsoft.com/office/drawing/2014/main" id="{6FC82E80-61CC-47D6-861D-7C6576A9F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5373000"/>
            <a:ext cx="3960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3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Elszámolható költségek (3)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5373000"/>
            <a:ext cx="3960000" cy="1485000"/>
          </a:xfrm>
          <a:prstGeom prst="rect">
            <a:avLst/>
          </a:prstGeom>
        </p:spPr>
      </p:pic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4D760393-303B-47C4-B5B7-277D95C51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07558"/>
              </p:ext>
            </p:extLst>
          </p:nvPr>
        </p:nvGraphicFramePr>
        <p:xfrm>
          <a:off x="9832" y="620688"/>
          <a:ext cx="917068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5340">
                  <a:extLst>
                    <a:ext uri="{9D8B030D-6E8A-4147-A177-3AD203B41FA5}">
                      <a16:colId xmlns:a16="http://schemas.microsoft.com/office/drawing/2014/main" val="150344240"/>
                    </a:ext>
                  </a:extLst>
                </a:gridCol>
                <a:gridCol w="542145">
                  <a:extLst>
                    <a:ext uri="{9D8B030D-6E8A-4147-A177-3AD203B41FA5}">
                      <a16:colId xmlns:a16="http://schemas.microsoft.com/office/drawing/2014/main" val="433050401"/>
                    </a:ext>
                  </a:extLst>
                </a:gridCol>
                <a:gridCol w="4043195">
                  <a:extLst>
                    <a:ext uri="{9D8B030D-6E8A-4147-A177-3AD203B41FA5}">
                      <a16:colId xmlns:a16="http://schemas.microsoft.com/office/drawing/2014/main" val="3647670804"/>
                    </a:ext>
                  </a:extLst>
                </a:gridCol>
              </a:tblGrid>
              <a:tr h="324472">
                <a:tc gridSpan="3">
                  <a:txBody>
                    <a:bodyPr/>
                    <a:lstStyle/>
                    <a:p>
                      <a:pPr algn="ctr"/>
                      <a:r>
                        <a:rPr lang="hu-HU" sz="20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Szakmai megvalósításhoz kapcsolódó szolgáltatások költségei</a:t>
                      </a:r>
                      <a:endParaRPr lang="hu-HU" sz="1800" u="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sz="18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73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TOP-7.1.1-16-H-065-3.1 (ESZA)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TOP-7.1.1-16-H-065-3.2 (ERFA)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7333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152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Kötelezően előírt nyilvánosság biztosításának költsége</a:t>
                      </a:r>
                    </a:p>
                    <a:p>
                      <a:pPr marL="152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50" u="sng" dirty="0"/>
                        <a:t>Egyéb szakértői szolgáltatás költségei</a:t>
                      </a:r>
                    </a:p>
                    <a:p>
                      <a:pPr marL="1809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750" dirty="0"/>
                        <a:t>a horizontális követelmények méréséhez és teljesítéséhez igénybe vett szolgáltatások díja</a:t>
                      </a:r>
                    </a:p>
                    <a:p>
                      <a:pPr marL="1809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750" dirty="0"/>
                        <a:t>egyéb szakértői díjak, tanácsadási költségek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13502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hu-HU" sz="17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Egyéb szakértői szolgáltatás költségei</a:t>
                      </a:r>
                      <a:endParaRPr lang="hu-HU" sz="17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célcsoport bevonásával, toborzásával kapcsolatos költségek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egyéb szakértői díjak, tanácsadási költségek (pl. előadó díja, szakmai vezető díja stb.)</a:t>
                      </a:r>
                    </a:p>
                    <a:p>
                      <a:r>
                        <a:rPr lang="hu-HU" sz="17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Marketing, kommunikációs szolgáltatások költségei</a:t>
                      </a:r>
                      <a:endParaRPr lang="hu-HU" sz="17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marketingeszközök fejlesztése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rendezvényszervezés, kapcsolódó ellátási, ún. „</a:t>
                      </a:r>
                      <a:r>
                        <a:rPr lang="hu-HU" sz="17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catering</a:t>
                      </a:r>
                      <a:r>
                        <a:rPr lang="hu-HU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költségek, reprezentációs költségek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egyéb kommunikációs tevékenységek költségei</a:t>
                      </a:r>
                    </a:p>
                    <a:p>
                      <a:r>
                        <a:rPr lang="hu-HU" sz="17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Szakmai megvalósításhoz kapcsolódó bérleti díj</a:t>
                      </a:r>
                      <a:endParaRPr lang="hu-HU" sz="17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szakmai megvalósításhoz kapcsolódó helyiség bérleti díja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szakmai megvalósításhoz kapcsolódó eszközök és immateriális javak bérlési költsége</a:t>
                      </a:r>
                      <a:endParaRPr lang="hu-HU" sz="17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r>
                        <a:rPr lang="hu-HU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Műszaki ellenőri szolgáltatás költsége</a:t>
                      </a:r>
                      <a:endParaRPr lang="hu-H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Egyéb műszaki jellegű szolgáltatások költsége</a:t>
                      </a:r>
                      <a:endParaRPr lang="hu-H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egyéb mérnöki szakértői díjak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minőség-, környezet- és egyéb irányítási rendszerekhez kapcsolódó költségek</a:t>
                      </a:r>
                    </a:p>
                    <a:p>
                      <a:r>
                        <a:rPr lang="hu-HU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Egyéb szolgáltatási költségek</a:t>
                      </a:r>
                      <a:endParaRPr lang="hu-H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biztosítékok jogi, közjegyzői, bankköltségei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hatósági igazgatási, szolgáltatási díjak, illetékek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vagyonbiztosítás díja</a:t>
                      </a:r>
                    </a:p>
                    <a:p>
                      <a:r>
                        <a:rPr lang="hu-HU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Szakmai megvalósításhoz kapcsolódó egyéb költségek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Műszaki ellenőri szolgáltatás költsége( </a:t>
                      </a:r>
                      <a:r>
                        <a:rPr lang="hu-HU" sz="1600" dirty="0"/>
                        <a:t>az elszámolható </a:t>
                      </a:r>
                      <a:r>
                        <a:rPr lang="hu-HU" sz="1600" dirty="0" err="1"/>
                        <a:t>ktg</a:t>
                      </a:r>
                      <a:r>
                        <a:rPr lang="hu-HU" sz="1600" dirty="0"/>
                        <a:t>. </a:t>
                      </a:r>
                      <a:r>
                        <a:rPr lang="hu-HU" sz="1600" b="1" dirty="0" err="1">
                          <a:solidFill>
                            <a:srgbClr val="244AAD"/>
                          </a:solidFill>
                        </a:rPr>
                        <a:t>max</a:t>
                      </a:r>
                      <a:r>
                        <a:rPr lang="hu-HU" sz="1600" b="1" dirty="0">
                          <a:solidFill>
                            <a:srgbClr val="244AAD"/>
                          </a:solidFill>
                        </a:rPr>
                        <a:t>. 1%-a)</a:t>
                      </a:r>
                      <a:endParaRPr lang="hu-HU" sz="17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7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Egyéb műszaki jellegű szolgáltatások költsége</a:t>
                      </a:r>
                      <a:endParaRPr lang="hu-HU" sz="17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egyéb mérnöki szakértői díjak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minőség-, környezet- és egyéb irányítási rendszerekhez </a:t>
                      </a:r>
                      <a:r>
                        <a:rPr lang="hu-HU" sz="17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kapcs</a:t>
                      </a:r>
                      <a:r>
                        <a:rPr lang="hu-HU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hu-HU" sz="17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Ktg</a:t>
                      </a:r>
                      <a:r>
                        <a:rPr lang="hu-HU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hu-HU" sz="17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Egyéb szolgáltatási költségek</a:t>
                      </a:r>
                      <a:endParaRPr lang="hu-HU" sz="17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biztosítékok jogi, közjegyzői, bankköltségei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hatósági igazgatási, szolgáltatási díjak, illetékek </a:t>
                      </a:r>
                      <a:r>
                        <a:rPr lang="hu-H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(pl. e-napló, tulajdoni lap)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vagyonbiztosítás díja</a:t>
                      </a:r>
                    </a:p>
                    <a:p>
                      <a:r>
                        <a:rPr lang="hu-HU" sz="17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Szakmai megvalósításhoz kapcsolódó egyéb költségek</a:t>
                      </a:r>
                      <a:endParaRPr lang="hu-HU" sz="17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039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41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Kötelező nyilvánosság biztosításának  költsége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5373000"/>
            <a:ext cx="3960000" cy="1485000"/>
          </a:xfrm>
          <a:prstGeom prst="rect">
            <a:avLst/>
          </a:prstGeom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538335"/>
              </p:ext>
            </p:extLst>
          </p:nvPr>
        </p:nvGraphicFramePr>
        <p:xfrm>
          <a:off x="7261" y="2288434"/>
          <a:ext cx="91440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bruttó költség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u-HU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Aloldal</a:t>
                      </a:r>
                      <a:r>
                        <a:rPr lang="hu-H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létrehozása</a:t>
                      </a:r>
                      <a:r>
                        <a:rPr lang="hu-HU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meglévő weboldalon </a:t>
                      </a:r>
                      <a:r>
                        <a:rPr lang="hu-HU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 a Kedvezményezett nem rendelkezik honlappal, nem kell </a:t>
                      </a:r>
                      <a:r>
                        <a:rPr lang="hu-HU" sz="1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aloldalt</a:t>
                      </a:r>
                      <a:r>
                        <a:rPr lang="hu-HU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létrehozni)</a:t>
                      </a:r>
                      <a:endParaRPr lang="hu-H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63.218</a:t>
                      </a:r>
                      <a:r>
                        <a:rPr lang="hu-HU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Ft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/>
                      <a:r>
                        <a:rPr lang="hu-H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Logók feltöltése </a:t>
                      </a:r>
                      <a:r>
                        <a:rPr lang="hu-H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(Széchenyi 2020 logó és </a:t>
                      </a:r>
                      <a:r>
                        <a:rPr lang="hu-H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infoblokk</a:t>
                      </a:r>
                      <a:r>
                        <a:rPr lang="hu-H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35.000</a:t>
                      </a:r>
                      <a:r>
                        <a:rPr lang="hu-HU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Ft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indent="0" algn="just"/>
                      <a:r>
                        <a:rPr lang="hu-HU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„C” típusú tájékoztató tábla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6.492</a:t>
                      </a:r>
                      <a:r>
                        <a:rPr lang="hu-HU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Ft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/>
                      <a:r>
                        <a:rPr lang="hu-H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Kommunikációs célra alkalmas fotódokumentáció készítése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50.000</a:t>
                      </a:r>
                      <a:r>
                        <a:rPr lang="hu-HU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Ft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/>
                      <a:r>
                        <a:rPr lang="hu-H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Sajtóközlemény kiküldése a projekt zárásáról és a sajtómegjelenések összegyűjtése </a:t>
                      </a:r>
                      <a:r>
                        <a:rPr lang="hu-HU" sz="16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(csak ERFA projektnél kötelező feladat)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Ft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indent="0" algn="just"/>
                      <a:r>
                        <a:rPr lang="hu-H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TÉRKÉPTÉR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Ft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76802" y="1314192"/>
            <a:ext cx="867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A kötelező nyilvánosság biztosítására maximum </a:t>
            </a:r>
            <a:r>
              <a:rPr lang="hu-HU" sz="1600" b="1" dirty="0">
                <a:solidFill>
                  <a:srgbClr val="24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elszámolható </a:t>
            </a:r>
            <a:r>
              <a:rPr lang="hu-HU" sz="1600" b="1" dirty="0" err="1">
                <a:solidFill>
                  <a:srgbClr val="24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ktg</a:t>
            </a:r>
            <a:r>
              <a:rPr lang="hu-HU" sz="1600" b="1" dirty="0">
                <a:solidFill>
                  <a:srgbClr val="24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0,5%-a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tervezhető. Ezen belül:</a:t>
            </a:r>
          </a:p>
          <a:p>
            <a:pPr algn="just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150 millió Ft alatti projektek esetén maximum az alábbi költségek számolhatóak el: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941168"/>
            <a:ext cx="2155919" cy="215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pPr algn="ctr"/>
            <a:r>
              <a:rPr lang="hu-HU" sz="2800" dirty="0"/>
              <a:t>Elszámolható költségek (4)</a:t>
            </a: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259BFE1D-4E09-4316-A490-1BFA7947C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15001"/>
              </p:ext>
            </p:extLst>
          </p:nvPr>
        </p:nvGraphicFramePr>
        <p:xfrm>
          <a:off x="0" y="764704"/>
          <a:ext cx="9144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8224">
                  <a:extLst>
                    <a:ext uri="{9D8B030D-6E8A-4147-A177-3AD203B41FA5}">
                      <a16:colId xmlns:a16="http://schemas.microsoft.com/office/drawing/2014/main" val="150344240"/>
                    </a:ext>
                  </a:extLst>
                </a:gridCol>
                <a:gridCol w="2555776">
                  <a:extLst>
                    <a:ext uri="{9D8B030D-6E8A-4147-A177-3AD203B41FA5}">
                      <a16:colId xmlns:a16="http://schemas.microsoft.com/office/drawing/2014/main" val="433050401"/>
                    </a:ext>
                  </a:extLst>
                </a:gridCol>
              </a:tblGrid>
              <a:tr h="324472">
                <a:tc gridSpan="2">
                  <a:txBody>
                    <a:bodyPr/>
                    <a:lstStyle/>
                    <a:p>
                      <a:pPr algn="ctr"/>
                      <a:r>
                        <a:rPr lang="hu-HU" sz="24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Szakmai megvalósításban közreműködő munkatársak költségei</a:t>
                      </a:r>
                      <a:endParaRPr lang="hu-HU" sz="2000" u="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73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TOP-7.1.1-16-H-065-3.1 (ESZA)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TOP-7.1.1-16-H-065-3.2 (ERFA)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733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1800" u="sng" dirty="0"/>
                        <a:t>Szakmai megvalósításhoz kapcsolódó személyi jellegű ráfordítás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800" dirty="0"/>
                        <a:t>munkabér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800" dirty="0"/>
                        <a:t>foglalkoztatást terhelő adók, járulékok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800" dirty="0"/>
                        <a:t>személyi jellegű egyéb kifizetések</a:t>
                      </a:r>
                    </a:p>
                    <a:p>
                      <a:pPr algn="l"/>
                      <a:r>
                        <a:rPr lang="hu-HU" sz="1800" u="sng" dirty="0"/>
                        <a:t>Szakmai megvalósításhoz kapcsolódó útiköltség, kiküldetési költség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135027"/>
                  </a:ext>
                </a:extLst>
              </a:tr>
            </a:tbl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787E32C6-CFFF-4722-8F69-89234C2C1DB4}"/>
              </a:ext>
            </a:extLst>
          </p:cNvPr>
          <p:cNvSpPr txBox="1"/>
          <p:nvPr/>
        </p:nvSpPr>
        <p:spPr>
          <a:xfrm>
            <a:off x="-60787" y="3392050"/>
            <a:ext cx="8947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Jogviszony szempontjából:</a:t>
            </a:r>
          </a:p>
          <a:p>
            <a:pPr algn="just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Munkaviszony; célfeladat elrendelés; magánszeméllyel kötött megbízási jogviszony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77F8259-F0AD-48A5-BFC6-88A633898E85}"/>
              </a:ext>
            </a:extLst>
          </p:cNvPr>
          <p:cNvSpPr txBox="1"/>
          <p:nvPr/>
        </p:nvSpPr>
        <p:spPr>
          <a:xfrm>
            <a:off x="-17054" y="3925793"/>
            <a:ext cx="91440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‼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Bruttó munkabér meghatározásakor ügyeljünk arra, hogy a Munkavállaló részesüljön legalább a jogszabályban előírt minimálbér/garantált bérminimum összegű fizetésben. (Nem 40 óra/hét foglalkoztatás esetén ennek időarányos értéke)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‼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Járulék összege (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munkaviszony/célfeladat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esetén): </a:t>
            </a:r>
          </a:p>
          <a:p>
            <a:pPr marL="268288" algn="just">
              <a:buClr>
                <a:srgbClr val="FF0000"/>
              </a:buClr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Szoc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. Hoz. Adó: Bruttó bér x 19,5%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(2019)</a:t>
            </a:r>
          </a:p>
          <a:p>
            <a:pPr marL="268288" algn="just">
              <a:spcAft>
                <a:spcPts val="600"/>
              </a:spcAft>
              <a:buClr>
                <a:srgbClr val="FF0000"/>
              </a:buClr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Szakképzési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hoz.adó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: Bruttó bér x 1,5%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(amennyiben releváns)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‼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Járulék összege (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megbízás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esetén): </a:t>
            </a:r>
          </a:p>
          <a:p>
            <a:pPr marL="268288" algn="just">
              <a:buClr>
                <a:srgbClr val="FF0000"/>
              </a:buClr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Szoc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. Hoz. Adó: Bruttó mb.díj x 90% x 19,5%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(2019)</a:t>
            </a:r>
          </a:p>
          <a:p>
            <a:pPr marL="268288" algn="just">
              <a:spcAft>
                <a:spcPts val="600"/>
              </a:spcAft>
              <a:buClr>
                <a:srgbClr val="FF0000"/>
              </a:buClr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Szakképzési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hoz.adó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: Bruttó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mb.díj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x 90%  x 1,5%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(amennyiben releváns)</a:t>
            </a:r>
          </a:p>
          <a:p>
            <a:pPr marL="268288" indent="-268288" algn="just">
              <a:buClr>
                <a:srgbClr val="FF0000"/>
              </a:buClr>
              <a:buFont typeface="Arial" panose="020B0604020202020204" pitchFamily="34" charset="0"/>
              <a:buChar char="‼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Személyi jellegű kifizetés: abban az esetben adható, ha a szervezet saját szabályzata szerint e juttatási forma minden munkavállalónak megjár.</a:t>
            </a:r>
          </a:p>
        </p:txBody>
      </p:sp>
    </p:spTree>
    <p:extLst>
      <p:ext uri="{BB962C8B-B14F-4D97-AF65-F5344CB8AC3E}">
        <p14:creationId xmlns:p14="http://schemas.microsoft.com/office/powerpoint/2010/main" val="3500870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2001</TotalTime>
  <Words>2591</Words>
  <Application>Microsoft Office PowerPoint</Application>
  <PresentationFormat>Diavetítés a képernyőre (4:3 oldalarány)</PresentationFormat>
  <Paragraphs>379</Paragraphs>
  <Slides>31</Slides>
  <Notes>31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Courier New</vt:lpstr>
      <vt:lpstr>Verdana</vt:lpstr>
      <vt:lpstr>Wingdings</vt:lpstr>
      <vt:lpstr>Office-téma</vt:lpstr>
      <vt:lpstr>Egészségtudatos Életmód népszerűsítése  (TOP-7.1.1-16-H-065-3.1  és TOP-7.1.1-16-H-065-3.2)</vt:lpstr>
      <vt:lpstr>FORRÁS</vt:lpstr>
      <vt:lpstr>elvárások</vt:lpstr>
      <vt:lpstr>Elvárások (2)</vt:lpstr>
      <vt:lpstr>Elszámolható költségek (1)</vt:lpstr>
      <vt:lpstr>Elszámolható költségek (2)</vt:lpstr>
      <vt:lpstr>Elszámolható költségek (3)</vt:lpstr>
      <vt:lpstr>Kötelező nyilvánosság biztosításának  költsége</vt:lpstr>
      <vt:lpstr>Elszámolható költségek (4)</vt:lpstr>
      <vt:lpstr>Elszámolható költségek (4)</vt:lpstr>
      <vt:lpstr>Elszámolható költségek (5)</vt:lpstr>
      <vt:lpstr>Elszámolható költségek (6)</vt:lpstr>
      <vt:lpstr>Saját teljesítés lehetősége</vt:lpstr>
      <vt:lpstr>EGYSZERŰSÍTETT KÖLTSÉGELSZÁMOLÁS</vt:lpstr>
      <vt:lpstr>EGYSZERŰSÍTETT KÖLTSÉGELSZÁMOLÁS (2)</vt:lpstr>
      <vt:lpstr>KÖLTSÉGVETÉS ÖSSZEÁLLÍTÁSA</vt:lpstr>
      <vt:lpstr>Vegyük FIGYELEMBE AZ ALÁBBIAKAT:</vt:lpstr>
      <vt:lpstr>Időterv, tevékenység-ütemterv elkészítése</vt:lpstr>
      <vt:lpstr>IGÉNYEINK MEGFOGALMAZÁSA</vt:lpstr>
      <vt:lpstr>Ajánlatok feldolgozása</vt:lpstr>
      <vt:lpstr>KÖLTSÉGVETÉS ÖSSZEÁLLÍTÁSA</vt:lpstr>
      <vt:lpstr>KÖLTSÉGVETÉS ÖSSZEÁLLÍTÁSA (2)</vt:lpstr>
      <vt:lpstr>KÖLTSÉGVETÉS ÖSSZEÁLLÍTÁSA (3)</vt:lpstr>
      <vt:lpstr>KÖLTSÉGVETÉS ÖSSZEÁLLÍTÁSA (4)</vt:lpstr>
      <vt:lpstr>Költségek alátámasztása  (támogatási Kérelem benyújtásakor) mely esetben kell?</vt:lpstr>
      <vt:lpstr>Piaci ár alátámasztása Miként?</vt:lpstr>
      <vt:lpstr>PIACI ÁR ALÁTÁMASZTÁSA (2)</vt:lpstr>
      <vt:lpstr>További elvárások</vt:lpstr>
      <vt:lpstr>Elszámolhatósági időszak</vt:lpstr>
      <vt:lpstr>Költségvetés benyújtáSA</vt:lpstr>
      <vt:lpstr>KÖSZÖNÖM 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Mlinkovics Nóra</dc:creator>
  <cp:lastModifiedBy>Mlinkovics Nóra</cp:lastModifiedBy>
  <cp:revision>227</cp:revision>
  <cp:lastPrinted>2018-09-06T06:01:18Z</cp:lastPrinted>
  <dcterms:created xsi:type="dcterms:W3CDTF">2014-03-03T11:13:53Z</dcterms:created>
  <dcterms:modified xsi:type="dcterms:W3CDTF">2019-04-09T13:24:01Z</dcterms:modified>
</cp:coreProperties>
</file>